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4"/>
  </p:notesMasterIdLst>
  <p:sldIdLst>
    <p:sldId id="256" r:id="rId2"/>
    <p:sldId id="257" r:id="rId3"/>
    <p:sldId id="258" r:id="rId4"/>
    <p:sldId id="259" r:id="rId5"/>
    <p:sldId id="260" r:id="rId6"/>
    <p:sldId id="261" r:id="rId7"/>
    <p:sldId id="262" r:id="rId8"/>
    <p:sldId id="264" r:id="rId9"/>
    <p:sldId id="263" r:id="rId10"/>
    <p:sldId id="265" r:id="rId11"/>
    <p:sldId id="266" r:id="rId12"/>
    <p:sldId id="267" r:id="rId13"/>
  </p:sldIdLst>
  <p:sldSz cx="12192000" cy="6858000"/>
  <p:notesSz cx="6858000" cy="9144000"/>
  <p:embeddedFontLst>
    <p:embeddedFont>
      <p:font typeface="Linkpen 17a Print" panose="03050602060000000000" pitchFamily="66" charset="77"/>
      <p:regular r:id="rId15"/>
    </p:embeddedFont>
    <p:embeddedFont>
      <p:font typeface="Superclarendon Rg" panose="02060605060000020003" pitchFamily="18" charset="77"/>
      <p:regular r:id="rId16"/>
      <p:bold r:id="rId17"/>
      <p:italic r:id="rId18"/>
      <p:boldItalic r:id="rId1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B821"/>
    <a:srgbClr val="ECE1BC"/>
    <a:srgbClr val="E1D6AF"/>
    <a:srgbClr val="866E53"/>
    <a:srgbClr val="413846"/>
    <a:srgbClr val="73817E"/>
    <a:srgbClr val="9C9EA6"/>
    <a:srgbClr val="CBCFD2"/>
    <a:srgbClr val="F0F4F4"/>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08"/>
    <p:restoredTop sz="96327"/>
  </p:normalViewPr>
  <p:slideViewPr>
    <p:cSldViewPr snapToGrid="0">
      <p:cViewPr varScale="1">
        <p:scale>
          <a:sx n="110" d="100"/>
          <a:sy n="110" d="100"/>
        </p:scale>
        <p:origin x="192" y="7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929A2C-0388-0641-82A4-28ADCABEC386}" type="datetimeFigureOut">
              <a:rPr lang="en-US" smtClean="0"/>
              <a:t>3/14/24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090AC0-0515-334A-90B3-E083A4C69687}" type="slidenum">
              <a:rPr lang="en-US" smtClean="0"/>
              <a:t>‹#›</a:t>
            </a:fld>
            <a:endParaRPr lang="en-US"/>
          </a:p>
        </p:txBody>
      </p:sp>
    </p:spTree>
    <p:extLst>
      <p:ext uri="{BB962C8B-B14F-4D97-AF65-F5344CB8AC3E}">
        <p14:creationId xmlns:p14="http://schemas.microsoft.com/office/powerpoint/2010/main" val="20895950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3090AC0-0515-334A-90B3-E083A4C69687}" type="slidenum">
              <a:rPr lang="en-US" smtClean="0"/>
              <a:t>2</a:t>
            </a:fld>
            <a:endParaRPr lang="en-US"/>
          </a:p>
        </p:txBody>
      </p:sp>
    </p:spTree>
    <p:extLst>
      <p:ext uri="{BB962C8B-B14F-4D97-AF65-F5344CB8AC3E}">
        <p14:creationId xmlns:p14="http://schemas.microsoft.com/office/powerpoint/2010/main" val="31121800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3/14/24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3/14/24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3/14/24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3/14/24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3/14/24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3/14/24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3/14/24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3/14/24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3/14/24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3/14/24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3/14/24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3/14/24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3.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4.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29.png"/><Relationship Id="rId11" Type="http://schemas.openxmlformats.org/officeDocument/2006/relationships/image" Target="../media/image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png"/><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2383D4A-242E-4651-0F76-9A00B8B845F7}"/>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How did Coventry begin?</a:t>
            </a:r>
          </a:p>
        </p:txBody>
      </p:sp>
      <p:sp>
        <p:nvSpPr>
          <p:cNvPr id="10" name="Rectangle 9" descr="An illustrated background showing two candles and a wooden cross on an alter. ">
            <a:extLst>
              <a:ext uri="{FF2B5EF4-FFF2-40B4-BE49-F238E27FC236}">
                <a16:creationId xmlns:a16="http://schemas.microsoft.com/office/drawing/2014/main" id="{C986A2C9-69D6-2BEA-186B-CB94C08A2991}"/>
              </a:ext>
            </a:extLst>
          </p:cNvPr>
          <p:cNvSpPr/>
          <p:nvPr/>
        </p:nvSpPr>
        <p:spPr>
          <a:xfrm>
            <a:off x="-41566" y="0"/>
            <a:ext cx="12233566" cy="690995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How did Coventry begin?">
            <a:extLst>
              <a:ext uri="{FF2B5EF4-FFF2-40B4-BE49-F238E27FC236}">
                <a16:creationId xmlns:a16="http://schemas.microsoft.com/office/drawing/2014/main" id="{010DC867-87C8-E427-DD50-9C1E5568531E}"/>
              </a:ext>
            </a:extLst>
          </p:cNvPr>
          <p:cNvPicPr>
            <a:picLocks noChangeAspect="1"/>
          </p:cNvPicPr>
          <p:nvPr/>
        </p:nvPicPr>
        <p:blipFill>
          <a:blip r:embed="rId3"/>
          <a:srcRect/>
          <a:stretch/>
        </p:blipFill>
        <p:spPr>
          <a:xfrm>
            <a:off x="-1" y="1441"/>
            <a:ext cx="12191999" cy="6856558"/>
          </a:xfrm>
          <a:prstGeom prst="rect">
            <a:avLst/>
          </a:prstGeom>
        </p:spPr>
      </p:pic>
      <p:pic>
        <p:nvPicPr>
          <p:cNvPr id="6" name="Picture 5">
            <a:extLst>
              <a:ext uri="{FF2B5EF4-FFF2-40B4-BE49-F238E27FC236}">
                <a16:creationId xmlns:a16="http://schemas.microsoft.com/office/drawing/2014/main" id="{BBE82887-DB3E-6A2A-E07A-0803C1D3B25E}"/>
              </a:ext>
              <a:ext uri="{C183D7F6-B498-43B3-948B-1728B52AA6E4}">
                <adec:decorative xmlns:adec="http://schemas.microsoft.com/office/drawing/2017/decorative" val="1"/>
              </a:ext>
            </a:extLst>
          </p:cNvPr>
          <p:cNvPicPr>
            <a:picLocks noChangeAspect="1"/>
          </p:cNvPicPr>
          <p:nvPr/>
        </p:nvPicPr>
        <p:blipFill rotWithShape="1">
          <a:blip r:embed="rId4"/>
          <a:srcRect t="92573" r="80737"/>
          <a:stretch/>
        </p:blipFill>
        <p:spPr>
          <a:xfrm>
            <a:off x="-41566" y="6400799"/>
            <a:ext cx="2348348" cy="509155"/>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a:srcRect l="84460" t="77289"/>
          <a:stretch/>
        </p:blipFill>
        <p:spPr>
          <a:xfrm>
            <a:off x="10297391" y="5299364"/>
            <a:ext cx="1894608" cy="1557194"/>
          </a:xfrm>
          <a:prstGeom prst="rect">
            <a:avLst/>
          </a:prstGeom>
        </p:spPr>
      </p:pic>
    </p:spTree>
    <p:extLst>
      <p:ext uri="{BB962C8B-B14F-4D97-AF65-F5344CB8AC3E}">
        <p14:creationId xmlns:p14="http://schemas.microsoft.com/office/powerpoint/2010/main" val="3950588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C4169F5E-BBC5-F064-58AB-E4F4B20EB96F}"/>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Growth</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63790" y="486289"/>
            <a:ext cx="3310048"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Growth </a:t>
            </a:r>
          </a:p>
        </p:txBody>
      </p:sp>
      <p:grpSp>
        <p:nvGrpSpPr>
          <p:cNvPr id="15" name="Group 14" descr="A caption that reads, ' the Doomsday Book Warwickshire entries'. ">
            <a:extLst>
              <a:ext uri="{FF2B5EF4-FFF2-40B4-BE49-F238E27FC236}">
                <a16:creationId xmlns:a16="http://schemas.microsoft.com/office/drawing/2014/main" id="{AD9A6AFD-6E59-7D23-736B-C5AD7860613A}"/>
              </a:ext>
            </a:extLst>
          </p:cNvPr>
          <p:cNvGrpSpPr/>
          <p:nvPr/>
        </p:nvGrpSpPr>
        <p:grpSpPr>
          <a:xfrm>
            <a:off x="4463512" y="325278"/>
            <a:ext cx="2640362" cy="711733"/>
            <a:chOff x="3324963" y="325278"/>
            <a:chExt cx="3778911" cy="711733"/>
          </a:xfrm>
        </p:grpSpPr>
        <p:sp>
          <p:nvSpPr>
            <p:cNvPr id="13" name="TextBox 12">
              <a:extLst>
                <a:ext uri="{FF2B5EF4-FFF2-40B4-BE49-F238E27FC236}">
                  <a16:creationId xmlns:a16="http://schemas.microsoft.com/office/drawing/2014/main" id="{14DF4004-046D-BE25-F06C-E27E7CEBB6F8}"/>
                </a:ext>
              </a:extLst>
            </p:cNvPr>
            <p:cNvSpPr txBox="1"/>
            <p:nvPr/>
          </p:nvSpPr>
          <p:spPr>
            <a:xfrm>
              <a:off x="3324963" y="325278"/>
              <a:ext cx="3515193" cy="711733"/>
            </a:xfrm>
            <a:prstGeom prst="rect">
              <a:avLst/>
            </a:prstGeom>
            <a:noFill/>
          </p:spPr>
          <p:txBody>
            <a:bodyPr wrap="square" rtlCol="0">
              <a:spAutoFit/>
            </a:bodyPr>
            <a:lstStyle/>
            <a:p>
              <a:pPr algn="r">
                <a:lnSpc>
                  <a:spcPct val="150000"/>
                </a:lnSpc>
              </a:pPr>
              <a:r>
                <a:rPr lang="en-GB" sz="1400" dirty="0">
                  <a:latin typeface="Linkpen 17a Print" panose="03050602060000000000" pitchFamily="66" charset="77"/>
                </a:rPr>
                <a:t>The Domesday Book Warwickshire entries.</a:t>
              </a:r>
            </a:p>
          </p:txBody>
        </p:sp>
        <p:pic>
          <p:nvPicPr>
            <p:cNvPr id="14" name="Picture 13" descr="A black drop of water&#10;&#10;Description automatically generated">
              <a:extLst>
                <a:ext uri="{FF2B5EF4-FFF2-40B4-BE49-F238E27FC236}">
                  <a16:creationId xmlns:a16="http://schemas.microsoft.com/office/drawing/2014/main" id="{3668A48E-9316-6B34-5039-896DBB30656C}"/>
                </a:ext>
              </a:extLst>
            </p:cNvPr>
            <p:cNvPicPr>
              <a:picLocks noChangeAspect="1"/>
            </p:cNvPicPr>
            <p:nvPr/>
          </p:nvPicPr>
          <p:blipFill>
            <a:blip r:embed="rId3"/>
            <a:stretch>
              <a:fillRect/>
            </a:stretch>
          </p:blipFill>
          <p:spPr>
            <a:xfrm>
              <a:off x="6822342" y="453952"/>
              <a:ext cx="281532" cy="200036"/>
            </a:xfrm>
            <a:prstGeom prst="rect">
              <a:avLst/>
            </a:prstGeom>
          </p:spPr>
        </p:pic>
      </p:grpSp>
      <p:sp>
        <p:nvSpPr>
          <p:cNvPr id="4" name="TextBox 3">
            <a:extLst>
              <a:ext uri="{FF2B5EF4-FFF2-40B4-BE49-F238E27FC236}">
                <a16:creationId xmlns:a16="http://schemas.microsoft.com/office/drawing/2014/main" id="{736ABB7D-6742-89FA-AC74-1CE002618F09}"/>
              </a:ext>
            </a:extLst>
          </p:cNvPr>
          <p:cNvSpPr txBox="1"/>
          <p:nvPr/>
        </p:nvSpPr>
        <p:spPr>
          <a:xfrm>
            <a:off x="463789" y="1253089"/>
            <a:ext cx="6231651"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amount of riches stemming from the monastery allowed the settlement of Coventry to flourish.</a:t>
            </a:r>
          </a:p>
        </p:txBody>
      </p:sp>
      <p:sp>
        <p:nvSpPr>
          <p:cNvPr id="10" name="TextBox 9">
            <a:extLst>
              <a:ext uri="{FF2B5EF4-FFF2-40B4-BE49-F238E27FC236}">
                <a16:creationId xmlns:a16="http://schemas.microsoft.com/office/drawing/2014/main" id="{0B2E2B70-851A-2D44-37A4-1C916CF33D0A}"/>
              </a:ext>
            </a:extLst>
          </p:cNvPr>
          <p:cNvSpPr txBox="1"/>
          <p:nvPr/>
        </p:nvSpPr>
        <p:spPr>
          <a:xfrm>
            <a:off x="463789" y="2374228"/>
            <a:ext cx="6743025" cy="1794722"/>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Domesday Book (the first census of the country) conducted in 1086, tells us that Coventry had become a village with around 350 inhabitants. Historians believe this number to be of much larger value – at least 1,000 inhabitants.</a:t>
            </a:r>
          </a:p>
        </p:txBody>
      </p:sp>
      <p:sp>
        <p:nvSpPr>
          <p:cNvPr id="11" name="TextBox 10">
            <a:extLst>
              <a:ext uri="{FF2B5EF4-FFF2-40B4-BE49-F238E27FC236}">
                <a16:creationId xmlns:a16="http://schemas.microsoft.com/office/drawing/2014/main" id="{AA01AB9C-FC2F-159D-9DD0-D3710282C99B}"/>
              </a:ext>
            </a:extLst>
          </p:cNvPr>
          <p:cNvSpPr txBox="1"/>
          <p:nvPr/>
        </p:nvSpPr>
        <p:spPr>
          <a:xfrm>
            <a:off x="463789" y="4451583"/>
            <a:ext cx="6394211" cy="1794722"/>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It is safe to assume the second figure is correct, as the town was considered important enough for a bishop, Bishop Peter, to move there. During this period, bishops would only live in large, wealthy towns across the country.</a:t>
            </a:r>
          </a:p>
        </p:txBody>
      </p:sp>
      <p:pic>
        <p:nvPicPr>
          <p:cNvPr id="17" name="Picture 16" descr="An illustration of a bag of gold coins.">
            <a:extLst>
              <a:ext uri="{FF2B5EF4-FFF2-40B4-BE49-F238E27FC236}">
                <a16:creationId xmlns:a16="http://schemas.microsoft.com/office/drawing/2014/main" id="{BD7D763B-D7F3-A550-DB8E-F108E3BD57E2}"/>
              </a:ext>
            </a:extLst>
          </p:cNvPr>
          <p:cNvPicPr>
            <a:picLocks noChangeAspect="1"/>
          </p:cNvPicPr>
          <p:nvPr/>
        </p:nvPicPr>
        <p:blipFill>
          <a:blip r:embed="rId4"/>
          <a:stretch>
            <a:fillRect/>
          </a:stretch>
        </p:blipFill>
        <p:spPr>
          <a:xfrm flipH="1">
            <a:off x="5428456" y="4127984"/>
            <a:ext cx="2509584" cy="2778784"/>
          </a:xfrm>
          <a:prstGeom prst="rect">
            <a:avLst/>
          </a:prstGeom>
        </p:spPr>
      </p:pic>
      <p:grpSp>
        <p:nvGrpSpPr>
          <p:cNvPr id="21" name="Group 20" descr="A photograph of the Warwickshire entries in the Doomsday Book. ">
            <a:extLst>
              <a:ext uri="{FF2B5EF4-FFF2-40B4-BE49-F238E27FC236}">
                <a16:creationId xmlns:a16="http://schemas.microsoft.com/office/drawing/2014/main" id="{B94D92D8-2043-E27B-C3D6-5CE74C3E5329}"/>
              </a:ext>
            </a:extLst>
          </p:cNvPr>
          <p:cNvGrpSpPr/>
          <p:nvPr/>
        </p:nvGrpSpPr>
        <p:grpSpPr>
          <a:xfrm>
            <a:off x="7103874" y="223010"/>
            <a:ext cx="5385183" cy="6421630"/>
            <a:chOff x="7103874" y="223010"/>
            <a:chExt cx="5385183" cy="6421630"/>
          </a:xfrm>
        </p:grpSpPr>
        <p:sp>
          <p:nvSpPr>
            <p:cNvPr id="12" name="TextBox 11">
              <a:extLst>
                <a:ext uri="{FF2B5EF4-FFF2-40B4-BE49-F238E27FC236}">
                  <a16:creationId xmlns:a16="http://schemas.microsoft.com/office/drawing/2014/main" id="{FD4E226D-632C-0A59-9127-119E01035BC3}"/>
                </a:ext>
              </a:extLst>
            </p:cNvPr>
            <p:cNvSpPr txBox="1"/>
            <p:nvPr/>
          </p:nvSpPr>
          <p:spPr>
            <a:xfrm>
              <a:off x="9979473" y="223010"/>
              <a:ext cx="2509584" cy="215444"/>
            </a:xfrm>
            <a:prstGeom prst="rect">
              <a:avLst/>
            </a:prstGeom>
            <a:noFill/>
          </p:spPr>
          <p:txBody>
            <a:bodyPr wrap="square" rtlCol="0">
              <a:spAutoFit/>
            </a:bodyPr>
            <a:lstStyle/>
            <a:p>
              <a:r>
                <a:rPr lang="en-GB" sz="800" dirty="0">
                  <a:solidFill>
                    <a:srgbClr val="ECE1BC"/>
                  </a:solidFill>
                </a:rPr>
                <a:t>© Public domain from Wikimedia Commons </a:t>
              </a:r>
            </a:p>
          </p:txBody>
        </p:sp>
        <p:sp>
          <p:nvSpPr>
            <p:cNvPr id="20" name="Rectangle 19">
              <a:extLst>
                <a:ext uri="{FF2B5EF4-FFF2-40B4-BE49-F238E27FC236}">
                  <a16:creationId xmlns:a16="http://schemas.microsoft.com/office/drawing/2014/main" id="{0CFF4EAE-85A6-89C6-20F0-EE7FFDCAC853}"/>
                </a:ext>
              </a:extLst>
            </p:cNvPr>
            <p:cNvSpPr/>
            <p:nvPr/>
          </p:nvSpPr>
          <p:spPr>
            <a:xfrm>
              <a:off x="7103874" y="223010"/>
              <a:ext cx="4880862" cy="642163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9" name="Picture 18">
            <a:extLst>
              <a:ext uri="{FF2B5EF4-FFF2-40B4-BE49-F238E27FC236}">
                <a16:creationId xmlns:a16="http://schemas.microsoft.com/office/drawing/2014/main" id="{70287C19-ECEC-F852-C2CF-46EA8AE73169}"/>
              </a:ext>
              <a:ext uri="{C183D7F6-B498-43B3-948B-1728B52AA6E4}">
                <adec:decorative xmlns:adec="http://schemas.microsoft.com/office/drawing/2017/decorative" val="1"/>
              </a:ext>
            </a:extLst>
          </p:cNvPr>
          <p:cNvPicPr>
            <a:picLocks noChangeAspect="1"/>
          </p:cNvPicPr>
          <p:nvPr/>
        </p:nvPicPr>
        <p:blipFill rotWithShape="1">
          <a:blip r:embed="rId5"/>
          <a:srcRect l="84460" t="77289"/>
          <a:stretch/>
        </p:blipFill>
        <p:spPr>
          <a:xfrm>
            <a:off x="10297391" y="5299364"/>
            <a:ext cx="1894608" cy="1557194"/>
          </a:xfrm>
          <a:prstGeom prst="rect">
            <a:avLst/>
          </a:prstGeom>
        </p:spPr>
      </p:pic>
    </p:spTree>
    <p:extLst>
      <p:ext uri="{BB962C8B-B14F-4D97-AF65-F5344CB8AC3E}">
        <p14:creationId xmlns:p14="http://schemas.microsoft.com/office/powerpoint/2010/main" val="98748604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8B91AD86-4DEA-49DD-2845-41CF34A18434}"/>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Why Coventry?</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Why Coventry? </a:t>
            </a:r>
          </a:p>
        </p:txBody>
      </p:sp>
      <p:sp>
        <p:nvSpPr>
          <p:cNvPr id="4" name="TextBox 3">
            <a:extLst>
              <a:ext uri="{FF2B5EF4-FFF2-40B4-BE49-F238E27FC236}">
                <a16:creationId xmlns:a16="http://schemas.microsoft.com/office/drawing/2014/main" id="{CFEB6E96-7CC2-BDAB-8793-9A99C42EE71C}"/>
              </a:ext>
            </a:extLst>
          </p:cNvPr>
          <p:cNvSpPr txBox="1"/>
          <p:nvPr/>
        </p:nvSpPr>
        <p:spPr>
          <a:xfrm>
            <a:off x="534909" y="1331403"/>
            <a:ext cx="6438966"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There are at least two possible origins for the </a:t>
            </a:r>
          </a:p>
          <a:p>
            <a:pPr>
              <a:lnSpc>
                <a:spcPct val="150000"/>
              </a:lnSpc>
            </a:pPr>
            <a:r>
              <a:rPr lang="en-GB" sz="1600" dirty="0">
                <a:latin typeface="Linkpen 17a Print" panose="03050602060000000000" pitchFamily="66" charset="77"/>
              </a:rPr>
              <a:t>city’s name. </a:t>
            </a:r>
          </a:p>
        </p:txBody>
      </p:sp>
      <p:sp>
        <p:nvSpPr>
          <p:cNvPr id="6" name="TextBox 5">
            <a:extLst>
              <a:ext uri="{FF2B5EF4-FFF2-40B4-BE49-F238E27FC236}">
                <a16:creationId xmlns:a16="http://schemas.microsoft.com/office/drawing/2014/main" id="{1CE03D8C-6F5E-AA47-41C4-48AB93BC568B}"/>
              </a:ext>
            </a:extLst>
          </p:cNvPr>
          <p:cNvSpPr txBox="1"/>
          <p:nvPr/>
        </p:nvSpPr>
        <p:spPr>
          <a:xfrm>
            <a:off x="534909" y="2261652"/>
            <a:ext cx="6311645" cy="1908215"/>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One theory is that Coventry evolved from the name </a:t>
            </a:r>
            <a:r>
              <a:rPr lang="en-GB" sz="1600" dirty="0" err="1">
                <a:latin typeface="Linkpen 17a Print" panose="03050602060000000000" pitchFamily="66" charset="77"/>
              </a:rPr>
              <a:t>Cofentreo</a:t>
            </a:r>
            <a:r>
              <a:rPr lang="en-GB" sz="1600" dirty="0">
                <a:latin typeface="Linkpen 17a Print" panose="03050602060000000000" pitchFamily="66" charset="77"/>
              </a:rPr>
              <a:t>. An early settler in the area, named </a:t>
            </a:r>
            <a:r>
              <a:rPr lang="en-GB" sz="1600" dirty="0" err="1">
                <a:latin typeface="Linkpen 17a Print" panose="03050602060000000000" pitchFamily="66" charset="77"/>
              </a:rPr>
              <a:t>Cofa</a:t>
            </a:r>
            <a:r>
              <a:rPr lang="en-GB" sz="1600" dirty="0">
                <a:latin typeface="Linkpen 17a Print" panose="03050602060000000000" pitchFamily="66" charset="77"/>
              </a:rPr>
              <a:t>, marked his boundaries with a tree. This was a popular thing to do during the Saxon period. This led to </a:t>
            </a:r>
            <a:r>
              <a:rPr lang="en-GB" sz="1600" dirty="0" err="1">
                <a:latin typeface="Linkpen 17a Print" panose="03050602060000000000" pitchFamily="66" charset="77"/>
              </a:rPr>
              <a:t>Cofa’s</a:t>
            </a:r>
            <a:r>
              <a:rPr lang="en-GB" sz="1600" dirty="0">
                <a:latin typeface="Linkpen 17a Print" panose="03050602060000000000" pitchFamily="66" charset="77"/>
              </a:rPr>
              <a:t> tree – </a:t>
            </a:r>
            <a:r>
              <a:rPr lang="en-GB" sz="1600" dirty="0" err="1">
                <a:latin typeface="Linkpen 17a Print" panose="03050602060000000000" pitchFamily="66" charset="77"/>
              </a:rPr>
              <a:t>Cofentreo</a:t>
            </a:r>
            <a:r>
              <a:rPr lang="en-GB" sz="1600" dirty="0">
                <a:latin typeface="Linkpen 17a Print" panose="03050602060000000000" pitchFamily="66" charset="77"/>
              </a:rPr>
              <a:t>.</a:t>
            </a:r>
          </a:p>
        </p:txBody>
      </p:sp>
      <p:sp>
        <p:nvSpPr>
          <p:cNvPr id="10" name="TextBox 9">
            <a:extLst>
              <a:ext uri="{FF2B5EF4-FFF2-40B4-BE49-F238E27FC236}">
                <a16:creationId xmlns:a16="http://schemas.microsoft.com/office/drawing/2014/main" id="{AA82B6EC-B1DC-826B-6722-D56E09FF6173}"/>
              </a:ext>
            </a:extLst>
          </p:cNvPr>
          <p:cNvSpPr txBox="1"/>
          <p:nvPr/>
        </p:nvSpPr>
        <p:spPr>
          <a:xfrm>
            <a:off x="534909" y="4299897"/>
            <a:ext cx="6207473" cy="1908215"/>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second theory is that the name comes from the Celtic-Roman water goddess, </a:t>
            </a:r>
            <a:r>
              <a:rPr lang="en-GB" sz="1600" dirty="0" err="1">
                <a:latin typeface="Linkpen 17a Print" panose="03050602060000000000" pitchFamily="66" charset="77"/>
              </a:rPr>
              <a:t>Coventina</a:t>
            </a:r>
            <a:r>
              <a:rPr lang="en-GB" sz="1600" dirty="0">
                <a:latin typeface="Linkpen 17a Print" panose="03050602060000000000" pitchFamily="66" charset="77"/>
              </a:rPr>
              <a:t>. This name means Coven and Tre – a Celtic word for settlement. This could link to the settlement being near a river.</a:t>
            </a:r>
          </a:p>
        </p:txBody>
      </p:sp>
      <p:grpSp>
        <p:nvGrpSpPr>
          <p:cNvPr id="18" name="Group 17" descr="A black and white image of part of the well. ">
            <a:extLst>
              <a:ext uri="{FF2B5EF4-FFF2-40B4-BE49-F238E27FC236}">
                <a16:creationId xmlns:a16="http://schemas.microsoft.com/office/drawing/2014/main" id="{5AF85FE0-C590-3088-B9F1-DDE0C78C312B}"/>
              </a:ext>
            </a:extLst>
          </p:cNvPr>
          <p:cNvGrpSpPr/>
          <p:nvPr/>
        </p:nvGrpSpPr>
        <p:grpSpPr>
          <a:xfrm>
            <a:off x="7465669" y="834027"/>
            <a:ext cx="3396132" cy="5714644"/>
            <a:chOff x="7465669" y="834027"/>
            <a:chExt cx="3396132" cy="5714644"/>
          </a:xfrm>
        </p:grpSpPr>
        <p:pic>
          <p:nvPicPr>
            <p:cNvPr id="11" name="Picture 10" descr="A black and white image of part of the well. ">
              <a:extLst>
                <a:ext uri="{FF2B5EF4-FFF2-40B4-BE49-F238E27FC236}">
                  <a16:creationId xmlns:a16="http://schemas.microsoft.com/office/drawing/2014/main" id="{18C74448-747B-EC38-2E4C-8DCB6AFE2570}"/>
                </a:ext>
              </a:extLst>
            </p:cNvPr>
            <p:cNvPicPr>
              <a:picLocks noChangeAspect="1"/>
            </p:cNvPicPr>
            <p:nvPr/>
          </p:nvPicPr>
          <p:blipFill>
            <a:blip r:embed="rId3"/>
            <a:stretch>
              <a:fillRect/>
            </a:stretch>
          </p:blipFill>
          <p:spPr>
            <a:xfrm>
              <a:off x="7465669" y="834027"/>
              <a:ext cx="3396132" cy="5714644"/>
            </a:xfrm>
            <a:prstGeom prst="rect">
              <a:avLst/>
            </a:prstGeom>
          </p:spPr>
        </p:pic>
        <p:sp>
          <p:nvSpPr>
            <p:cNvPr id="14" name="TextBox 13">
              <a:extLst>
                <a:ext uri="{FF2B5EF4-FFF2-40B4-BE49-F238E27FC236}">
                  <a16:creationId xmlns:a16="http://schemas.microsoft.com/office/drawing/2014/main" id="{649B9B8A-B50A-2456-AC03-5ECD49A7CA76}"/>
                </a:ext>
              </a:extLst>
            </p:cNvPr>
            <p:cNvSpPr txBox="1"/>
            <p:nvPr/>
          </p:nvSpPr>
          <p:spPr>
            <a:xfrm>
              <a:off x="7525713" y="6054813"/>
              <a:ext cx="2509584" cy="215444"/>
            </a:xfrm>
            <a:prstGeom prst="rect">
              <a:avLst/>
            </a:prstGeom>
            <a:noFill/>
          </p:spPr>
          <p:txBody>
            <a:bodyPr wrap="square" rtlCol="0">
              <a:spAutoFit/>
            </a:bodyPr>
            <a:lstStyle/>
            <a:p>
              <a:r>
                <a:rPr lang="en-GB" sz="800" dirty="0">
                  <a:solidFill>
                    <a:schemeClr val="bg1">
                      <a:lumMod val="85000"/>
                    </a:schemeClr>
                  </a:solidFill>
                </a:rPr>
                <a:t>© Public domain from Wikimedia Commons </a:t>
              </a:r>
            </a:p>
          </p:txBody>
        </p:sp>
      </p:grpSp>
      <p:grpSp>
        <p:nvGrpSpPr>
          <p:cNvPr id="15" name="Group 14" descr="A caption that reads, 'Coventina's well is located near the Roman structure - Hadrian's Wall', ">
            <a:extLst>
              <a:ext uri="{FF2B5EF4-FFF2-40B4-BE49-F238E27FC236}">
                <a16:creationId xmlns:a16="http://schemas.microsoft.com/office/drawing/2014/main" id="{5C2C0A56-C091-9E68-E26E-B014706B5FB4}"/>
              </a:ext>
            </a:extLst>
          </p:cNvPr>
          <p:cNvGrpSpPr/>
          <p:nvPr/>
        </p:nvGrpSpPr>
        <p:grpSpPr>
          <a:xfrm>
            <a:off x="8356920" y="441524"/>
            <a:ext cx="3190339" cy="1681229"/>
            <a:chOff x="8356920" y="441524"/>
            <a:chExt cx="3190339" cy="1681229"/>
          </a:xfrm>
        </p:grpSpPr>
        <p:sp>
          <p:nvSpPr>
            <p:cNvPr id="12" name="TextBox 11">
              <a:extLst>
                <a:ext uri="{FF2B5EF4-FFF2-40B4-BE49-F238E27FC236}">
                  <a16:creationId xmlns:a16="http://schemas.microsoft.com/office/drawing/2014/main" id="{2C44BDBB-3993-C32E-F733-1E760F566180}"/>
                </a:ext>
              </a:extLst>
            </p:cNvPr>
            <p:cNvSpPr txBox="1"/>
            <p:nvPr/>
          </p:nvSpPr>
          <p:spPr>
            <a:xfrm>
              <a:off x="8356920" y="441524"/>
              <a:ext cx="3190339" cy="1681229"/>
            </a:xfrm>
            <a:prstGeom prst="rect">
              <a:avLst/>
            </a:prstGeom>
            <a:noFill/>
          </p:spPr>
          <p:txBody>
            <a:bodyPr wrap="square" rtlCol="0">
              <a:spAutoFit/>
            </a:bodyPr>
            <a:lstStyle/>
            <a:p>
              <a:pPr algn="r">
                <a:lnSpc>
                  <a:spcPct val="150000"/>
                </a:lnSpc>
              </a:pPr>
              <a:r>
                <a:rPr lang="en-GB" sz="1400" dirty="0" err="1">
                  <a:latin typeface="Linkpen 17a Print" panose="03050602060000000000" pitchFamily="66" charset="77"/>
                </a:rPr>
                <a:t>Coventina’s</a:t>
              </a:r>
              <a:r>
                <a:rPr lang="en-GB" sz="1400" dirty="0">
                  <a:latin typeface="Linkpen 17a Print" panose="03050602060000000000" pitchFamily="66" charset="77"/>
                </a:rPr>
                <a:t> well is located </a:t>
              </a:r>
            </a:p>
            <a:p>
              <a:pPr algn="r">
                <a:lnSpc>
                  <a:spcPct val="150000"/>
                </a:lnSpc>
              </a:pPr>
              <a:r>
                <a:rPr lang="en-GB" sz="1400" dirty="0">
                  <a:latin typeface="Linkpen 17a Print" panose="03050602060000000000" pitchFamily="66" charset="77"/>
                </a:rPr>
                <a:t>near the Roman </a:t>
              </a:r>
            </a:p>
            <a:p>
              <a:pPr algn="r">
                <a:lnSpc>
                  <a:spcPct val="150000"/>
                </a:lnSpc>
              </a:pPr>
              <a:r>
                <a:rPr lang="en-GB" sz="1400" dirty="0">
                  <a:latin typeface="Linkpen 17a Print" panose="03050602060000000000" pitchFamily="66" charset="77"/>
                </a:rPr>
                <a:t>structure – </a:t>
              </a:r>
            </a:p>
            <a:p>
              <a:pPr algn="r">
                <a:lnSpc>
                  <a:spcPct val="150000"/>
                </a:lnSpc>
              </a:pPr>
              <a:r>
                <a:rPr lang="en-GB" sz="1400" dirty="0">
                  <a:latin typeface="Linkpen 17a Print" panose="03050602060000000000" pitchFamily="66" charset="77"/>
                </a:rPr>
                <a:t>Hadrian’s </a:t>
              </a:r>
            </a:p>
            <a:p>
              <a:pPr algn="r">
                <a:lnSpc>
                  <a:spcPct val="150000"/>
                </a:lnSpc>
              </a:pPr>
              <a:r>
                <a:rPr lang="en-GB" sz="1400" dirty="0">
                  <a:latin typeface="Linkpen 17a Print" panose="03050602060000000000" pitchFamily="66" charset="77"/>
                </a:rPr>
                <a:t>Wall.</a:t>
              </a:r>
            </a:p>
          </p:txBody>
        </p:sp>
        <p:pic>
          <p:nvPicPr>
            <p:cNvPr id="13" name="Picture 12" descr="A black drop of water&#10;&#10;Description automatically generated">
              <a:extLst>
                <a:ext uri="{FF2B5EF4-FFF2-40B4-BE49-F238E27FC236}">
                  <a16:creationId xmlns:a16="http://schemas.microsoft.com/office/drawing/2014/main" id="{662B6EBC-44FD-B674-7299-580686CDF94B}"/>
                </a:ext>
              </a:extLst>
            </p:cNvPr>
            <p:cNvPicPr>
              <a:picLocks noChangeAspect="1"/>
            </p:cNvPicPr>
            <p:nvPr/>
          </p:nvPicPr>
          <p:blipFill>
            <a:blip r:embed="rId4"/>
            <a:stretch>
              <a:fillRect/>
            </a:stretch>
          </p:blipFill>
          <p:spPr>
            <a:xfrm rot="5400000">
              <a:off x="8385034" y="551722"/>
              <a:ext cx="281532" cy="200036"/>
            </a:xfrm>
            <a:prstGeom prst="rect">
              <a:avLst/>
            </a:prstGeom>
          </p:spPr>
        </p:pic>
      </p:grpSp>
      <p:pic>
        <p:nvPicPr>
          <p:cNvPr id="17" name="Picture 16">
            <a:extLst>
              <a:ext uri="{FF2B5EF4-FFF2-40B4-BE49-F238E27FC236}">
                <a16:creationId xmlns:a16="http://schemas.microsoft.com/office/drawing/2014/main" id="{594E653C-CFAC-A9BA-95D3-0A963603402B}"/>
              </a:ext>
              <a:ext uri="{C183D7F6-B498-43B3-948B-1728B52AA6E4}">
                <adec:decorative xmlns:adec="http://schemas.microsoft.com/office/drawing/2017/decorative" val="1"/>
              </a:ext>
            </a:extLst>
          </p:cNvPr>
          <p:cNvPicPr>
            <a:picLocks noChangeAspect="1"/>
          </p:cNvPicPr>
          <p:nvPr/>
        </p:nvPicPr>
        <p:blipFill rotWithShape="1">
          <a:blip r:embed="rId5"/>
          <a:srcRect l="84460" t="77289"/>
          <a:stretch/>
        </p:blipFill>
        <p:spPr>
          <a:xfrm>
            <a:off x="10297391" y="5299364"/>
            <a:ext cx="1894608" cy="1557194"/>
          </a:xfrm>
          <a:prstGeom prst="rect">
            <a:avLst/>
          </a:prstGeom>
        </p:spPr>
      </p:pic>
    </p:spTree>
    <p:extLst>
      <p:ext uri="{BB962C8B-B14F-4D97-AF65-F5344CB8AC3E}">
        <p14:creationId xmlns:p14="http://schemas.microsoft.com/office/powerpoint/2010/main" val="16076970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6"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8" name="Title 27">
            <a:extLst>
              <a:ext uri="{FF2B5EF4-FFF2-40B4-BE49-F238E27FC236}">
                <a16:creationId xmlns:a16="http://schemas.microsoft.com/office/drawing/2014/main" id="{B8818384-1D9B-329D-15A0-F0B2A00EFAE4}"/>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Timeline</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47457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Timeline </a:t>
            </a:r>
          </a:p>
        </p:txBody>
      </p:sp>
      <p:pic>
        <p:nvPicPr>
          <p:cNvPr id="13" name="Picture 12" descr="AD 60. The Romans built and occupied Lunt Fort. ">
            <a:extLst>
              <a:ext uri="{FF2B5EF4-FFF2-40B4-BE49-F238E27FC236}">
                <a16:creationId xmlns:a16="http://schemas.microsoft.com/office/drawing/2014/main" id="{978BB6A7-80C0-972B-8363-9900CCB497F3}"/>
              </a:ext>
            </a:extLst>
          </p:cNvPr>
          <p:cNvPicPr>
            <a:picLocks noChangeAspect="1"/>
          </p:cNvPicPr>
          <p:nvPr/>
        </p:nvPicPr>
        <p:blipFill rotWithShape="1">
          <a:blip r:embed="rId3"/>
          <a:srcRect l="2112" t="16783" r="76437" b="46225"/>
          <a:stretch/>
        </p:blipFill>
        <p:spPr>
          <a:xfrm>
            <a:off x="732713" y="1238668"/>
            <a:ext cx="2421475" cy="2348456"/>
          </a:xfrm>
          <a:prstGeom prst="rect">
            <a:avLst/>
          </a:prstGeom>
        </p:spPr>
      </p:pic>
      <p:pic>
        <p:nvPicPr>
          <p:cNvPr id="15" name="Picture 14" descr="1016. St Osburg's nunnery was destroyed.">
            <a:extLst>
              <a:ext uri="{FF2B5EF4-FFF2-40B4-BE49-F238E27FC236}">
                <a16:creationId xmlns:a16="http://schemas.microsoft.com/office/drawing/2014/main" id="{E44F0E6B-C168-5025-E13A-2E1A078DC72B}"/>
              </a:ext>
            </a:extLst>
          </p:cNvPr>
          <p:cNvPicPr>
            <a:picLocks noChangeAspect="1"/>
          </p:cNvPicPr>
          <p:nvPr/>
        </p:nvPicPr>
        <p:blipFill rotWithShape="1">
          <a:blip r:embed="rId4"/>
          <a:srcRect l="26000" t="16633" r="12589" b="44875"/>
          <a:stretch/>
        </p:blipFill>
        <p:spPr>
          <a:xfrm>
            <a:off x="3411498" y="1216544"/>
            <a:ext cx="6938232" cy="2445660"/>
          </a:xfrm>
          <a:prstGeom prst="rect">
            <a:avLst/>
          </a:prstGeom>
        </p:spPr>
      </p:pic>
      <p:pic>
        <p:nvPicPr>
          <p:cNvPr id="17" name="Picture 16" descr="1043. Leofric and his wife, Godiva, funded a new monastery on the grounds of the old Saxon nunnery. ">
            <a:extLst>
              <a:ext uri="{FF2B5EF4-FFF2-40B4-BE49-F238E27FC236}">
                <a16:creationId xmlns:a16="http://schemas.microsoft.com/office/drawing/2014/main" id="{786A304F-5F93-C6D5-3B16-3D9D91D13A17}"/>
              </a:ext>
            </a:extLst>
          </p:cNvPr>
          <p:cNvPicPr>
            <a:picLocks noChangeAspect="1"/>
          </p:cNvPicPr>
          <p:nvPr/>
        </p:nvPicPr>
        <p:blipFill rotWithShape="1">
          <a:blip r:embed="rId5"/>
          <a:srcRect l="47765" t="16526" r="10353" b="39019"/>
          <a:stretch/>
        </p:blipFill>
        <p:spPr>
          <a:xfrm>
            <a:off x="5888736" y="1238668"/>
            <a:ext cx="4718304" cy="2816448"/>
          </a:xfrm>
          <a:prstGeom prst="rect">
            <a:avLst/>
          </a:prstGeom>
        </p:spPr>
      </p:pic>
      <p:pic>
        <p:nvPicPr>
          <p:cNvPr id="19" name="Picture 18" descr="1095. Bishop Peter moved to Coventry due to its wealth and size.">
            <a:extLst>
              <a:ext uri="{FF2B5EF4-FFF2-40B4-BE49-F238E27FC236}">
                <a16:creationId xmlns:a16="http://schemas.microsoft.com/office/drawing/2014/main" id="{C9FF65A9-D90F-6FE8-C087-8CD20FD7A6C5}"/>
              </a:ext>
            </a:extLst>
          </p:cNvPr>
          <p:cNvPicPr>
            <a:picLocks noChangeAspect="1"/>
          </p:cNvPicPr>
          <p:nvPr/>
        </p:nvPicPr>
        <p:blipFill rotWithShape="1">
          <a:blip r:embed="rId6"/>
          <a:srcRect l="76722" t="16993" r="3278" b="44724"/>
          <a:stretch/>
        </p:blipFill>
        <p:spPr>
          <a:xfrm>
            <a:off x="9153144" y="1257192"/>
            <a:ext cx="2246711" cy="2418519"/>
          </a:xfrm>
          <a:prstGeom prst="rect">
            <a:avLst/>
          </a:prstGeom>
        </p:spPr>
      </p:pic>
      <p:pic>
        <p:nvPicPr>
          <p:cNvPr id="11" name="Picture 10" descr="A yellow timeline dating from AD1 to AD1150.">
            <a:extLst>
              <a:ext uri="{FF2B5EF4-FFF2-40B4-BE49-F238E27FC236}">
                <a16:creationId xmlns:a16="http://schemas.microsoft.com/office/drawing/2014/main" id="{1C042A4A-04CE-81DB-A290-1839F26B0750}"/>
              </a:ext>
            </a:extLst>
          </p:cNvPr>
          <p:cNvPicPr>
            <a:picLocks noChangeAspect="1"/>
          </p:cNvPicPr>
          <p:nvPr/>
        </p:nvPicPr>
        <p:blipFill rotWithShape="1">
          <a:blip r:embed="rId7"/>
          <a:srcRect l="2111" t="49412" r="2546" b="35790"/>
          <a:stretch/>
        </p:blipFill>
        <p:spPr>
          <a:xfrm>
            <a:off x="752354" y="3310359"/>
            <a:ext cx="10741307" cy="937550"/>
          </a:xfrm>
          <a:prstGeom prst="rect">
            <a:avLst/>
          </a:prstGeom>
        </p:spPr>
      </p:pic>
      <p:pic>
        <p:nvPicPr>
          <p:cNvPr id="21" name="Picture 20" descr="AD 700. A Saxon nunnery was founded by Saint Osburga.">
            <a:extLst>
              <a:ext uri="{FF2B5EF4-FFF2-40B4-BE49-F238E27FC236}">
                <a16:creationId xmlns:a16="http://schemas.microsoft.com/office/drawing/2014/main" id="{804DB613-A54A-83D5-BBB1-10B450043A02}"/>
              </a:ext>
            </a:extLst>
          </p:cNvPr>
          <p:cNvPicPr>
            <a:picLocks noChangeAspect="1"/>
          </p:cNvPicPr>
          <p:nvPr/>
        </p:nvPicPr>
        <p:blipFill rotWithShape="1">
          <a:blip r:embed="rId8"/>
          <a:srcRect l="2485" t="56387" r="36809" b="6746"/>
          <a:stretch/>
        </p:blipFill>
        <p:spPr>
          <a:xfrm>
            <a:off x="789684" y="3757815"/>
            <a:ext cx="6841775" cy="2336718"/>
          </a:xfrm>
          <a:prstGeom prst="rect">
            <a:avLst/>
          </a:prstGeom>
        </p:spPr>
      </p:pic>
      <p:pic>
        <p:nvPicPr>
          <p:cNvPr id="23" name="Picture 22" descr="1016. King Canute invaded Britain and marched across Warwickshire, burning settlements. ">
            <a:extLst>
              <a:ext uri="{FF2B5EF4-FFF2-40B4-BE49-F238E27FC236}">
                <a16:creationId xmlns:a16="http://schemas.microsoft.com/office/drawing/2014/main" id="{451FA8F0-3C50-990A-0B8E-B2310DAB3920}"/>
              </a:ext>
            </a:extLst>
          </p:cNvPr>
          <p:cNvPicPr>
            <a:picLocks noChangeAspect="1"/>
          </p:cNvPicPr>
          <p:nvPr/>
        </p:nvPicPr>
        <p:blipFill rotWithShape="1">
          <a:blip r:embed="rId9"/>
          <a:srcRect l="21906" t="58267" r="11973" b="3866"/>
          <a:stretch/>
        </p:blipFill>
        <p:spPr>
          <a:xfrm>
            <a:off x="2982288" y="3871469"/>
            <a:ext cx="7432331" cy="2393756"/>
          </a:xfrm>
          <a:prstGeom prst="rect">
            <a:avLst/>
          </a:prstGeom>
        </p:spPr>
      </p:pic>
      <p:pic>
        <p:nvPicPr>
          <p:cNvPr id="25" name="Picture 24" descr="1032. Leofric was appointed Earl by King Canute. ">
            <a:extLst>
              <a:ext uri="{FF2B5EF4-FFF2-40B4-BE49-F238E27FC236}">
                <a16:creationId xmlns:a16="http://schemas.microsoft.com/office/drawing/2014/main" id="{C4D1B81B-329A-B056-4991-60347D555148}"/>
              </a:ext>
            </a:extLst>
          </p:cNvPr>
          <p:cNvPicPr>
            <a:picLocks noChangeAspect="1"/>
          </p:cNvPicPr>
          <p:nvPr/>
        </p:nvPicPr>
        <p:blipFill rotWithShape="1">
          <a:blip r:embed="rId10"/>
          <a:srcRect l="49012" t="59088" r="11119" b="10337"/>
          <a:stretch/>
        </p:blipFill>
        <p:spPr>
          <a:xfrm>
            <a:off x="6030180" y="3919473"/>
            <a:ext cx="4483824" cy="1933749"/>
          </a:xfrm>
          <a:prstGeom prst="rect">
            <a:avLst/>
          </a:prstGeom>
        </p:spPr>
      </p:pic>
      <p:pic>
        <p:nvPicPr>
          <p:cNvPr id="30" name="Picture 29">
            <a:extLst>
              <a:ext uri="{FF2B5EF4-FFF2-40B4-BE49-F238E27FC236}">
                <a16:creationId xmlns:a16="http://schemas.microsoft.com/office/drawing/2014/main" id="{D434A451-0654-38AE-B3CF-2AD052104D5F}"/>
              </a:ext>
              <a:ext uri="{C183D7F6-B498-43B3-948B-1728B52AA6E4}">
                <adec:decorative xmlns:adec="http://schemas.microsoft.com/office/drawing/2017/decorative" val="1"/>
              </a:ext>
            </a:extLst>
          </p:cNvPr>
          <p:cNvPicPr>
            <a:picLocks noChangeAspect="1"/>
          </p:cNvPicPr>
          <p:nvPr/>
        </p:nvPicPr>
        <p:blipFill rotWithShape="1">
          <a:blip r:embed="rId11"/>
          <a:srcRect l="84460" t="77289"/>
          <a:stretch/>
        </p:blipFill>
        <p:spPr>
          <a:xfrm>
            <a:off x="10297391" y="0"/>
            <a:ext cx="1894608" cy="1557194"/>
          </a:xfrm>
          <a:prstGeom prst="rect">
            <a:avLst/>
          </a:prstGeom>
        </p:spPr>
      </p:pic>
      <p:pic>
        <p:nvPicPr>
          <p:cNvPr id="4" name="Picture 3" descr="1086. The population of Coventry is believed to have grown to 1,000 inhabitants. ">
            <a:extLst>
              <a:ext uri="{FF2B5EF4-FFF2-40B4-BE49-F238E27FC236}">
                <a16:creationId xmlns:a16="http://schemas.microsoft.com/office/drawing/2014/main" id="{BFFD9BB8-7D83-7FA2-7D4A-F3BAC8C06460}"/>
              </a:ext>
            </a:extLst>
          </p:cNvPr>
          <p:cNvPicPr>
            <a:picLocks noChangeAspect="1"/>
          </p:cNvPicPr>
          <p:nvPr/>
        </p:nvPicPr>
        <p:blipFill rotWithShape="1">
          <a:blip r:embed="rId12"/>
          <a:srcRect l="73438" t="58347" r="2186" b="3148"/>
          <a:stretch/>
        </p:blipFill>
        <p:spPr>
          <a:xfrm>
            <a:off x="8787261" y="3884976"/>
            <a:ext cx="2726040" cy="2421662"/>
          </a:xfrm>
          <a:prstGeom prst="rect">
            <a:avLst/>
          </a:prstGeom>
        </p:spPr>
      </p:pic>
    </p:spTree>
    <p:extLst>
      <p:ext uri="{BB962C8B-B14F-4D97-AF65-F5344CB8AC3E}">
        <p14:creationId xmlns:p14="http://schemas.microsoft.com/office/powerpoint/2010/main" val="280666871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277ADE0D-F0CE-B213-ABD9-57DF772B1971}"/>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An Ever-Changing city</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63558" y="1023417"/>
            <a:ext cx="4311527"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300" dirty="0">
                <a:ln w="12700">
                  <a:noFill/>
                </a:ln>
                <a:latin typeface="Superclarendon Rg" panose="02060605060000020003" pitchFamily="18" charset="77"/>
              </a:rPr>
              <a:t>An Ever-Changing City </a:t>
            </a:r>
          </a:p>
        </p:txBody>
      </p:sp>
      <p:sp>
        <p:nvSpPr>
          <p:cNvPr id="8" name="TextBox 7">
            <a:extLst>
              <a:ext uri="{FF2B5EF4-FFF2-40B4-BE49-F238E27FC236}">
                <a16:creationId xmlns:a16="http://schemas.microsoft.com/office/drawing/2014/main" id="{D865BA71-9D09-29EE-229D-D2C900EC273E}"/>
              </a:ext>
            </a:extLst>
          </p:cNvPr>
          <p:cNvSpPr txBox="1"/>
          <p:nvPr/>
        </p:nvSpPr>
        <p:spPr>
          <a:xfrm>
            <a:off x="463558" y="2004148"/>
            <a:ext cx="3911476"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city of Coventry has undergone many changes </a:t>
            </a:r>
          </a:p>
          <a:p>
            <a:pPr>
              <a:lnSpc>
                <a:spcPct val="150000"/>
              </a:lnSpc>
            </a:pPr>
            <a:r>
              <a:rPr lang="en-GB" sz="1600" dirty="0">
                <a:latin typeface="Linkpen 17a Print" panose="03050602060000000000" pitchFamily="66" charset="77"/>
              </a:rPr>
              <a:t>since its beginning. </a:t>
            </a:r>
          </a:p>
        </p:txBody>
      </p:sp>
      <p:sp>
        <p:nvSpPr>
          <p:cNvPr id="10" name="TextBox 9">
            <a:extLst>
              <a:ext uri="{FF2B5EF4-FFF2-40B4-BE49-F238E27FC236}">
                <a16:creationId xmlns:a16="http://schemas.microsoft.com/office/drawing/2014/main" id="{BCB3FFB7-4E59-E726-81F8-5693DF82E3E6}"/>
              </a:ext>
            </a:extLst>
          </p:cNvPr>
          <p:cNvSpPr txBox="1"/>
          <p:nvPr/>
        </p:nvSpPr>
        <p:spPr>
          <a:xfrm>
            <a:off x="463558" y="3415025"/>
            <a:ext cx="3544914" cy="227754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Coventry we know and love today, looked very different in its early days but traces of its history can still be found within the streets we walk.</a:t>
            </a:r>
          </a:p>
        </p:txBody>
      </p:sp>
      <p:grpSp>
        <p:nvGrpSpPr>
          <p:cNvPr id="14" name="Group 13" descr="A colour arial photograph of the city of Coventry.">
            <a:extLst>
              <a:ext uri="{FF2B5EF4-FFF2-40B4-BE49-F238E27FC236}">
                <a16:creationId xmlns:a16="http://schemas.microsoft.com/office/drawing/2014/main" id="{66B2BEE7-1A1A-C928-0608-674D0D5F653F}"/>
              </a:ext>
            </a:extLst>
          </p:cNvPr>
          <p:cNvGrpSpPr/>
          <p:nvPr/>
        </p:nvGrpSpPr>
        <p:grpSpPr>
          <a:xfrm>
            <a:off x="4273712" y="170688"/>
            <a:ext cx="7711024" cy="6476406"/>
            <a:chOff x="4273712" y="170688"/>
            <a:chExt cx="7711024" cy="6476406"/>
          </a:xfrm>
        </p:grpSpPr>
        <p:sp>
          <p:nvSpPr>
            <p:cNvPr id="11" name="TextBox 10">
              <a:extLst>
                <a:ext uri="{FF2B5EF4-FFF2-40B4-BE49-F238E27FC236}">
                  <a16:creationId xmlns:a16="http://schemas.microsoft.com/office/drawing/2014/main" id="{A05E1AD8-FDC8-CEF6-1C68-9C5A671283BA}"/>
                </a:ext>
              </a:extLst>
            </p:cNvPr>
            <p:cNvSpPr txBox="1"/>
            <p:nvPr/>
          </p:nvSpPr>
          <p:spPr>
            <a:xfrm>
              <a:off x="4273712" y="6428660"/>
              <a:ext cx="2509584" cy="215444"/>
            </a:xfrm>
            <a:prstGeom prst="rect">
              <a:avLst/>
            </a:prstGeom>
            <a:noFill/>
          </p:spPr>
          <p:txBody>
            <a:bodyPr wrap="square" rtlCol="0">
              <a:spAutoFit/>
            </a:bodyPr>
            <a:lstStyle/>
            <a:p>
              <a:r>
                <a:rPr lang="en-GB" sz="800" dirty="0">
                  <a:solidFill>
                    <a:srgbClr val="F0F4F4"/>
                  </a:solidFill>
                </a:rPr>
                <a:t>© </a:t>
              </a:r>
              <a:r>
                <a:rPr lang="en-GB" sz="800" dirty="0" err="1">
                  <a:solidFill>
                    <a:srgbClr val="F0F4F4"/>
                  </a:solidFill>
                </a:rPr>
                <a:t>Alamy</a:t>
              </a:r>
              <a:r>
                <a:rPr lang="en-GB" sz="800" dirty="0">
                  <a:solidFill>
                    <a:srgbClr val="F0F4F4"/>
                  </a:solidFill>
                </a:rPr>
                <a:t> Ref:2E1MRG1</a:t>
              </a:r>
            </a:p>
          </p:txBody>
        </p:sp>
        <p:sp>
          <p:nvSpPr>
            <p:cNvPr id="13" name="Rectangle 12">
              <a:extLst>
                <a:ext uri="{FF2B5EF4-FFF2-40B4-BE49-F238E27FC236}">
                  <a16:creationId xmlns:a16="http://schemas.microsoft.com/office/drawing/2014/main" id="{74385845-6203-EF17-E923-B81669A9C916}"/>
                </a:ext>
              </a:extLst>
            </p:cNvPr>
            <p:cNvSpPr/>
            <p:nvPr/>
          </p:nvSpPr>
          <p:spPr>
            <a:xfrm>
              <a:off x="4578512" y="170688"/>
              <a:ext cx="7406224" cy="647640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a:extLst>
              <a:ext uri="{FF2B5EF4-FFF2-40B4-BE49-F238E27FC236}">
                <a16:creationId xmlns:a16="http://schemas.microsoft.com/office/drawing/2014/main" id="{F355711B-7A4C-F967-DC13-4AE7B276E3A1}"/>
              </a:ext>
              <a:ext uri="{C183D7F6-B498-43B3-948B-1728B52AA6E4}">
                <adec:decorative xmlns:adec="http://schemas.microsoft.com/office/drawing/2017/decorative" val="1"/>
              </a:ext>
            </a:extLst>
          </p:cNvPr>
          <p:cNvPicPr>
            <a:picLocks noChangeAspect="1"/>
          </p:cNvPicPr>
          <p:nvPr/>
        </p:nvPicPr>
        <p:blipFill rotWithShape="1">
          <a:blip r:embed="rId4"/>
          <a:srcRect l="84460" t="77289"/>
          <a:stretch/>
        </p:blipFill>
        <p:spPr>
          <a:xfrm>
            <a:off x="10297391" y="5299364"/>
            <a:ext cx="1894608" cy="1557194"/>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60F46058-3168-C7F2-2432-D678C9DCE9C9}"/>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Earliest Signs</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524150" y="453151"/>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200" dirty="0">
                <a:ln w="12700">
                  <a:noFill/>
                </a:ln>
                <a:latin typeface="Superclarendon Rg" panose="02060605060000020003" pitchFamily="18" charset="77"/>
              </a:rPr>
              <a:t>Earliest Signs </a:t>
            </a:r>
          </a:p>
        </p:txBody>
      </p:sp>
      <p:sp>
        <p:nvSpPr>
          <p:cNvPr id="4" name="TextBox 3">
            <a:extLst>
              <a:ext uri="{FF2B5EF4-FFF2-40B4-BE49-F238E27FC236}">
                <a16:creationId xmlns:a16="http://schemas.microsoft.com/office/drawing/2014/main" id="{506477A3-F458-1A71-3384-A9AF9426454A}"/>
              </a:ext>
            </a:extLst>
          </p:cNvPr>
          <p:cNvSpPr txBox="1"/>
          <p:nvPr/>
        </p:nvSpPr>
        <p:spPr>
          <a:xfrm>
            <a:off x="6930422" y="535538"/>
            <a:ext cx="4866560"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When the Romans invaded Britain, wooden forts were erected across the country to help secure the area.</a:t>
            </a:r>
          </a:p>
        </p:txBody>
      </p:sp>
      <p:grpSp>
        <p:nvGrpSpPr>
          <p:cNvPr id="20" name="Group 19" descr="A photograph of Lunt fort, a wooden fort surrounded by grass. ">
            <a:extLst>
              <a:ext uri="{FF2B5EF4-FFF2-40B4-BE49-F238E27FC236}">
                <a16:creationId xmlns:a16="http://schemas.microsoft.com/office/drawing/2014/main" id="{FAC7E083-5900-B94E-935A-3000EDB015BB}"/>
              </a:ext>
            </a:extLst>
          </p:cNvPr>
          <p:cNvGrpSpPr/>
          <p:nvPr/>
        </p:nvGrpSpPr>
        <p:grpSpPr>
          <a:xfrm>
            <a:off x="524150" y="1233389"/>
            <a:ext cx="3999074" cy="4980375"/>
            <a:chOff x="524150" y="1233389"/>
            <a:chExt cx="3999074" cy="4980375"/>
          </a:xfrm>
        </p:grpSpPr>
        <p:pic>
          <p:nvPicPr>
            <p:cNvPr id="13" name="Picture 12">
              <a:extLst>
                <a:ext uri="{FF2B5EF4-FFF2-40B4-BE49-F238E27FC236}">
                  <a16:creationId xmlns:a16="http://schemas.microsoft.com/office/drawing/2014/main" id="{349E2C89-B81C-89A7-8A4E-4C9D3ECBD155}"/>
                </a:ext>
              </a:extLst>
            </p:cNvPr>
            <p:cNvPicPr>
              <a:picLocks noChangeAspect="1"/>
            </p:cNvPicPr>
            <p:nvPr/>
          </p:nvPicPr>
          <p:blipFill rotWithShape="1">
            <a:blip r:embed="rId3"/>
            <a:srcRect l="18765" r="21685"/>
            <a:stretch/>
          </p:blipFill>
          <p:spPr>
            <a:xfrm>
              <a:off x="601640" y="1274712"/>
              <a:ext cx="3921584" cy="4939052"/>
            </a:xfrm>
            <a:prstGeom prst="rect">
              <a:avLst/>
            </a:prstGeom>
            <a:ln w="19050">
              <a:solidFill>
                <a:schemeClr val="tx1"/>
              </a:solidFill>
            </a:ln>
          </p:spPr>
        </p:pic>
        <p:sp>
          <p:nvSpPr>
            <p:cNvPr id="17" name="TextBox 16">
              <a:extLst>
                <a:ext uri="{FF2B5EF4-FFF2-40B4-BE49-F238E27FC236}">
                  <a16:creationId xmlns:a16="http://schemas.microsoft.com/office/drawing/2014/main" id="{57644733-5FB8-8981-345D-4926978982C7}"/>
                </a:ext>
              </a:extLst>
            </p:cNvPr>
            <p:cNvSpPr txBox="1"/>
            <p:nvPr/>
          </p:nvSpPr>
          <p:spPr>
            <a:xfrm>
              <a:off x="524150" y="1233389"/>
              <a:ext cx="2509584" cy="215444"/>
            </a:xfrm>
            <a:prstGeom prst="rect">
              <a:avLst/>
            </a:prstGeom>
            <a:noFill/>
          </p:spPr>
          <p:txBody>
            <a:bodyPr wrap="square" rtlCol="0">
              <a:spAutoFit/>
            </a:bodyPr>
            <a:lstStyle/>
            <a:p>
              <a:r>
                <a:rPr lang="en-GB" sz="800" dirty="0">
                  <a:solidFill>
                    <a:srgbClr val="CBCFD2"/>
                  </a:solidFill>
                </a:rPr>
                <a:t>© Public domain from Wikimedia Commons </a:t>
              </a:r>
            </a:p>
          </p:txBody>
        </p:sp>
      </p:grpSp>
      <p:pic>
        <p:nvPicPr>
          <p:cNvPr id="16" name="Picture 15" descr="An illustration of a Roman solider wearing armour and holding a shield and spear. ">
            <a:extLst>
              <a:ext uri="{FF2B5EF4-FFF2-40B4-BE49-F238E27FC236}">
                <a16:creationId xmlns:a16="http://schemas.microsoft.com/office/drawing/2014/main" id="{85FF3B6A-C157-7378-9733-7BC88AD2D52E}"/>
              </a:ext>
            </a:extLst>
          </p:cNvPr>
          <p:cNvPicPr>
            <a:picLocks noChangeAspect="1"/>
          </p:cNvPicPr>
          <p:nvPr/>
        </p:nvPicPr>
        <p:blipFill>
          <a:blip r:embed="rId4"/>
          <a:stretch>
            <a:fillRect/>
          </a:stretch>
        </p:blipFill>
        <p:spPr>
          <a:xfrm flipH="1">
            <a:off x="3455311" y="1356609"/>
            <a:ext cx="3718357" cy="5595820"/>
          </a:xfrm>
          <a:prstGeom prst="rect">
            <a:avLst/>
          </a:prstGeom>
        </p:spPr>
      </p:pic>
      <p:sp>
        <p:nvSpPr>
          <p:cNvPr id="10" name="TextBox 9">
            <a:extLst>
              <a:ext uri="{FF2B5EF4-FFF2-40B4-BE49-F238E27FC236}">
                <a16:creationId xmlns:a16="http://schemas.microsoft.com/office/drawing/2014/main" id="{6C3C8313-AED7-6E29-6968-2C352551D8F6}"/>
              </a:ext>
            </a:extLst>
          </p:cNvPr>
          <p:cNvSpPr txBox="1"/>
          <p:nvPr/>
        </p:nvSpPr>
        <p:spPr>
          <a:xfrm>
            <a:off x="6930422" y="1859109"/>
            <a:ext cx="4613564"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One of the earliest signs of Roman occupation near Coventry can be found at Lunt Fort.</a:t>
            </a:r>
          </a:p>
        </p:txBody>
      </p:sp>
      <p:sp>
        <p:nvSpPr>
          <p:cNvPr id="11" name="TextBox 10">
            <a:extLst>
              <a:ext uri="{FF2B5EF4-FFF2-40B4-BE49-F238E27FC236}">
                <a16:creationId xmlns:a16="http://schemas.microsoft.com/office/drawing/2014/main" id="{7F0638BD-9764-A693-06D2-0B5B55BA8038}"/>
              </a:ext>
            </a:extLst>
          </p:cNvPr>
          <p:cNvSpPr txBox="1"/>
          <p:nvPr/>
        </p:nvSpPr>
        <p:spPr>
          <a:xfrm>
            <a:off x="6930422" y="3190251"/>
            <a:ext cx="4613564" cy="1908215"/>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This fort, built around AD 60, was quickly created to combat the rebellion of Boudicca (a Celtic queen who tried to fight against the Roman occupation).</a:t>
            </a:r>
          </a:p>
        </p:txBody>
      </p:sp>
      <p:sp>
        <p:nvSpPr>
          <p:cNvPr id="18" name="TextBox 17">
            <a:extLst>
              <a:ext uri="{FF2B5EF4-FFF2-40B4-BE49-F238E27FC236}">
                <a16:creationId xmlns:a16="http://schemas.microsoft.com/office/drawing/2014/main" id="{7159657B-AEC9-F50C-8967-A35D41D41C94}"/>
              </a:ext>
            </a:extLst>
          </p:cNvPr>
          <p:cNvSpPr txBox="1"/>
          <p:nvPr/>
        </p:nvSpPr>
        <p:spPr>
          <a:xfrm>
            <a:off x="6930422" y="5260057"/>
            <a:ext cx="3718357" cy="1169551"/>
          </a:xfrm>
          <a:prstGeom prst="rect">
            <a:avLst/>
          </a:prstGeom>
          <a:noFill/>
        </p:spPr>
        <p:txBody>
          <a:bodyPr wrap="square" rtlCol="0">
            <a:spAutoFit/>
          </a:bodyPr>
          <a:lstStyle/>
          <a:p>
            <a:pPr>
              <a:lnSpc>
                <a:spcPct val="150000"/>
              </a:lnSpc>
            </a:pPr>
            <a:r>
              <a:rPr lang="en-GB" sz="1600" dirty="0">
                <a:latin typeface="Linkpen 17a Print" panose="03050602060000000000" pitchFamily="66" charset="77"/>
              </a:rPr>
              <a:t>The site has since been rebuilt as a tourist attraction.</a:t>
            </a:r>
          </a:p>
        </p:txBody>
      </p:sp>
      <p:pic>
        <p:nvPicPr>
          <p:cNvPr id="12" name="Picture 11">
            <a:extLst>
              <a:ext uri="{FF2B5EF4-FFF2-40B4-BE49-F238E27FC236}">
                <a16:creationId xmlns:a16="http://schemas.microsoft.com/office/drawing/2014/main" id="{FC183EA1-1822-45D6-0A4C-AE879E65A324}"/>
              </a:ext>
              <a:ext uri="{C183D7F6-B498-43B3-948B-1728B52AA6E4}">
                <adec:decorative xmlns:adec="http://schemas.microsoft.com/office/drawing/2017/decorative" val="1"/>
              </a:ext>
            </a:extLst>
          </p:cNvPr>
          <p:cNvPicPr>
            <a:picLocks noChangeAspect="1"/>
          </p:cNvPicPr>
          <p:nvPr/>
        </p:nvPicPr>
        <p:blipFill rotWithShape="1">
          <a:blip r:embed="rId5"/>
          <a:srcRect l="84460" t="77289"/>
          <a:stretch/>
        </p:blipFill>
        <p:spPr>
          <a:xfrm>
            <a:off x="10297391" y="5299364"/>
            <a:ext cx="1894608" cy="1557194"/>
          </a:xfrm>
          <a:prstGeom prst="rect">
            <a:avLst/>
          </a:prstGeom>
        </p:spPr>
      </p:pic>
    </p:spTree>
    <p:extLst>
      <p:ext uri="{BB962C8B-B14F-4D97-AF65-F5344CB8AC3E}">
        <p14:creationId xmlns:p14="http://schemas.microsoft.com/office/powerpoint/2010/main" val="32971000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10" grpId="0"/>
      <p:bldP spid="11"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01DD2A23-0EF9-A869-4738-F3CC85632B68}"/>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Forest of Arden</a:t>
            </a:r>
          </a:p>
        </p:txBody>
      </p:sp>
      <p:pic>
        <p:nvPicPr>
          <p:cNvPr id="18" name="Picture 17" descr="An illustration of a green leaf.">
            <a:extLst>
              <a:ext uri="{FF2B5EF4-FFF2-40B4-BE49-F238E27FC236}">
                <a16:creationId xmlns:a16="http://schemas.microsoft.com/office/drawing/2014/main" id="{E6A4673D-4DA4-1B42-12A7-704CFB297961}"/>
              </a:ext>
            </a:extLst>
          </p:cNvPr>
          <p:cNvPicPr>
            <a:picLocks noChangeAspect="1"/>
          </p:cNvPicPr>
          <p:nvPr/>
        </p:nvPicPr>
        <p:blipFill>
          <a:blip r:embed="rId3"/>
          <a:stretch>
            <a:fillRect/>
          </a:stretch>
        </p:blipFill>
        <p:spPr>
          <a:xfrm rot="18837481">
            <a:off x="110078" y="240627"/>
            <a:ext cx="916167" cy="487502"/>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618961" y="562365"/>
            <a:ext cx="4022781" cy="153888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000" dirty="0">
                <a:ln w="12700">
                  <a:noFill/>
                </a:ln>
                <a:latin typeface="Superclarendon Rg" panose="02060605060000020003" pitchFamily="18" charset="77"/>
              </a:rPr>
              <a:t>The Forest of Arden </a:t>
            </a:r>
          </a:p>
        </p:txBody>
      </p:sp>
      <p:pic>
        <p:nvPicPr>
          <p:cNvPr id="17" name="Picture 16" descr="An illustration of a green leaf.">
            <a:extLst>
              <a:ext uri="{FF2B5EF4-FFF2-40B4-BE49-F238E27FC236}">
                <a16:creationId xmlns:a16="http://schemas.microsoft.com/office/drawing/2014/main" id="{79FEAE3B-CC32-1DFD-413E-18F7B20DD0F3}"/>
              </a:ext>
            </a:extLst>
          </p:cNvPr>
          <p:cNvPicPr>
            <a:picLocks noChangeAspect="1"/>
          </p:cNvPicPr>
          <p:nvPr/>
        </p:nvPicPr>
        <p:blipFill>
          <a:blip r:embed="rId3"/>
          <a:stretch>
            <a:fillRect/>
          </a:stretch>
        </p:blipFill>
        <p:spPr>
          <a:xfrm rot="1441829">
            <a:off x="4024750" y="1522400"/>
            <a:ext cx="1121670" cy="596852"/>
          </a:xfrm>
          <a:prstGeom prst="rect">
            <a:avLst/>
          </a:prstGeom>
        </p:spPr>
      </p:pic>
      <p:sp>
        <p:nvSpPr>
          <p:cNvPr id="4" name="TextBox 3">
            <a:extLst>
              <a:ext uri="{FF2B5EF4-FFF2-40B4-BE49-F238E27FC236}">
                <a16:creationId xmlns:a16="http://schemas.microsoft.com/office/drawing/2014/main" id="{D8F0B73E-73E7-679C-0AB7-BC7901358374}"/>
              </a:ext>
            </a:extLst>
          </p:cNvPr>
          <p:cNvSpPr txBox="1"/>
          <p:nvPr/>
        </p:nvSpPr>
        <p:spPr>
          <a:xfrm>
            <a:off x="636278" y="2347319"/>
            <a:ext cx="5397376"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During this time, most of Warwickshire covered two areas – </a:t>
            </a:r>
            <a:r>
              <a:rPr lang="en-GB" sz="1600" dirty="0" err="1">
                <a:latin typeface="Linkpen 17a Print" panose="03050602060000000000" pitchFamily="66" charset="77"/>
              </a:rPr>
              <a:t>Feldon</a:t>
            </a:r>
            <a:r>
              <a:rPr lang="en-GB" sz="1600" dirty="0">
                <a:latin typeface="Linkpen 17a Print" panose="03050602060000000000" pitchFamily="66" charset="77"/>
              </a:rPr>
              <a:t> and the Forest of Arden. A river (the River Avon) divided the two areas.</a:t>
            </a:r>
          </a:p>
        </p:txBody>
      </p:sp>
      <p:sp>
        <p:nvSpPr>
          <p:cNvPr id="10" name="TextBox 9">
            <a:extLst>
              <a:ext uri="{FF2B5EF4-FFF2-40B4-BE49-F238E27FC236}">
                <a16:creationId xmlns:a16="http://schemas.microsoft.com/office/drawing/2014/main" id="{C0679BD7-6C54-2317-C394-1C78B4C17570}"/>
              </a:ext>
            </a:extLst>
          </p:cNvPr>
          <p:cNvSpPr txBox="1"/>
          <p:nvPr/>
        </p:nvSpPr>
        <p:spPr>
          <a:xfrm>
            <a:off x="636278" y="4077887"/>
            <a:ext cx="5244976" cy="1908215"/>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Scattered settlements within the forest existed, thanks to the readily available oak trees that could be cut </a:t>
            </a:r>
          </a:p>
          <a:p>
            <a:pPr>
              <a:lnSpc>
                <a:spcPct val="150000"/>
              </a:lnSpc>
            </a:pPr>
            <a:r>
              <a:rPr lang="en-GB" sz="1600" dirty="0">
                <a:latin typeface="Linkpen 17a Print" panose="03050602060000000000" pitchFamily="66" charset="77"/>
              </a:rPr>
              <a:t>and used to build </a:t>
            </a:r>
          </a:p>
          <a:p>
            <a:pPr>
              <a:lnSpc>
                <a:spcPct val="150000"/>
              </a:lnSpc>
            </a:pPr>
            <a:r>
              <a:rPr lang="en-GB" sz="1600" dirty="0">
                <a:latin typeface="Linkpen 17a Print" panose="03050602060000000000" pitchFamily="66" charset="77"/>
              </a:rPr>
              <a:t>structures.</a:t>
            </a:r>
          </a:p>
        </p:txBody>
      </p:sp>
      <p:pic>
        <p:nvPicPr>
          <p:cNvPr id="19" name="Picture 18" descr="An illustration of a green leaf.">
            <a:extLst>
              <a:ext uri="{FF2B5EF4-FFF2-40B4-BE49-F238E27FC236}">
                <a16:creationId xmlns:a16="http://schemas.microsoft.com/office/drawing/2014/main" id="{E39E777B-D3A7-7FFB-6CBE-927F51051F7C}"/>
              </a:ext>
            </a:extLst>
          </p:cNvPr>
          <p:cNvPicPr>
            <a:picLocks noChangeAspect="1"/>
          </p:cNvPicPr>
          <p:nvPr/>
        </p:nvPicPr>
        <p:blipFill>
          <a:blip r:embed="rId3"/>
          <a:stretch>
            <a:fillRect/>
          </a:stretch>
        </p:blipFill>
        <p:spPr>
          <a:xfrm rot="9916370" flipV="1">
            <a:off x="2647759" y="6245572"/>
            <a:ext cx="916167" cy="534670"/>
          </a:xfrm>
          <a:prstGeom prst="rect">
            <a:avLst/>
          </a:prstGeom>
        </p:spPr>
      </p:pic>
      <p:pic>
        <p:nvPicPr>
          <p:cNvPr id="15" name="Picture 14" descr="An illustration of a brown tree stump.">
            <a:extLst>
              <a:ext uri="{FF2B5EF4-FFF2-40B4-BE49-F238E27FC236}">
                <a16:creationId xmlns:a16="http://schemas.microsoft.com/office/drawing/2014/main" id="{8007CAB6-4F4C-00C3-6B34-FE9F4A54AD39}"/>
              </a:ext>
            </a:extLst>
          </p:cNvPr>
          <p:cNvPicPr>
            <a:picLocks noChangeAspect="1"/>
          </p:cNvPicPr>
          <p:nvPr/>
        </p:nvPicPr>
        <p:blipFill rotWithShape="1">
          <a:blip r:embed="rId4"/>
          <a:srcRect l="12892" t="26811" r="16308" b="15061"/>
          <a:stretch/>
        </p:blipFill>
        <p:spPr>
          <a:xfrm flipH="1">
            <a:off x="3673098" y="5579130"/>
            <a:ext cx="2637650" cy="1308781"/>
          </a:xfrm>
          <a:prstGeom prst="rect">
            <a:avLst/>
          </a:prstGeom>
        </p:spPr>
      </p:pic>
      <p:pic>
        <p:nvPicPr>
          <p:cNvPr id="13" name="Picture 12" descr="A map showing the River Avon dividing Feldon and the Forest of Arden.">
            <a:extLst>
              <a:ext uri="{FF2B5EF4-FFF2-40B4-BE49-F238E27FC236}">
                <a16:creationId xmlns:a16="http://schemas.microsoft.com/office/drawing/2014/main" id="{22B65E9A-DED0-E49E-3345-91AAA8E30C49}"/>
              </a:ext>
            </a:extLst>
          </p:cNvPr>
          <p:cNvPicPr>
            <a:picLocks noChangeAspect="1"/>
          </p:cNvPicPr>
          <p:nvPr/>
        </p:nvPicPr>
        <p:blipFill rotWithShape="1">
          <a:blip r:embed="rId5"/>
          <a:srcRect l="9822" r="14765" b="10640"/>
          <a:stretch/>
        </p:blipFill>
        <p:spPr>
          <a:xfrm>
            <a:off x="6172079" y="10160"/>
            <a:ext cx="5244976" cy="6442364"/>
          </a:xfrm>
          <a:prstGeom prst="rect">
            <a:avLst/>
          </a:prstGeom>
        </p:spPr>
      </p:pic>
      <p:pic>
        <p:nvPicPr>
          <p:cNvPr id="11" name="Picture 10">
            <a:extLst>
              <a:ext uri="{FF2B5EF4-FFF2-40B4-BE49-F238E27FC236}">
                <a16:creationId xmlns:a16="http://schemas.microsoft.com/office/drawing/2014/main" id="{CD2C53EE-A955-A96B-8FA1-3A87E371116D}"/>
              </a:ext>
              <a:ext uri="{C183D7F6-B498-43B3-948B-1728B52AA6E4}">
                <adec:decorative xmlns:adec="http://schemas.microsoft.com/office/drawing/2017/decorative" val="1"/>
              </a:ext>
            </a:extLst>
          </p:cNvPr>
          <p:cNvPicPr>
            <a:picLocks noChangeAspect="1"/>
          </p:cNvPicPr>
          <p:nvPr/>
        </p:nvPicPr>
        <p:blipFill rotWithShape="1">
          <a:blip r:embed="rId6"/>
          <a:srcRect l="84460" t="77289"/>
          <a:stretch/>
        </p:blipFill>
        <p:spPr>
          <a:xfrm>
            <a:off x="10297391" y="5299364"/>
            <a:ext cx="1894608" cy="1557194"/>
          </a:xfrm>
          <a:prstGeom prst="rect">
            <a:avLst/>
          </a:prstGeom>
        </p:spPr>
      </p:pic>
    </p:spTree>
    <p:extLst>
      <p:ext uri="{BB962C8B-B14F-4D97-AF65-F5344CB8AC3E}">
        <p14:creationId xmlns:p14="http://schemas.microsoft.com/office/powerpoint/2010/main" val="2856510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10" presetClass="entr" presetSubtype="0"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33D5021B-BEE8-6101-0ADF-7741C906F90D}"/>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River</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The River </a:t>
            </a:r>
          </a:p>
        </p:txBody>
      </p:sp>
      <p:sp>
        <p:nvSpPr>
          <p:cNvPr id="10" name="TextBox 9">
            <a:extLst>
              <a:ext uri="{FF2B5EF4-FFF2-40B4-BE49-F238E27FC236}">
                <a16:creationId xmlns:a16="http://schemas.microsoft.com/office/drawing/2014/main" id="{5E776492-64DB-49C7-4975-9E67E586183F}"/>
              </a:ext>
            </a:extLst>
          </p:cNvPr>
          <p:cNvSpPr txBox="1"/>
          <p:nvPr/>
        </p:nvSpPr>
        <p:spPr>
          <a:xfrm>
            <a:off x="494269" y="1285103"/>
            <a:ext cx="4907290" cy="227754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Coventry's development owes a great deal to another river – the River Sherbourne. This river flows through (and now under) the city of Coventry and it led to a large lake known as </a:t>
            </a:r>
            <a:r>
              <a:rPr lang="en-GB" sz="1600" dirty="0" err="1">
                <a:latin typeface="Linkpen 17a Print" panose="03050602060000000000" pitchFamily="66" charset="77"/>
              </a:rPr>
              <a:t>Babbu</a:t>
            </a:r>
            <a:r>
              <a:rPr lang="en-GB" sz="1600" dirty="0">
                <a:latin typeface="Linkpen 17a Print" panose="03050602060000000000" pitchFamily="66" charset="77"/>
              </a:rPr>
              <a:t> </a:t>
            </a:r>
            <a:r>
              <a:rPr lang="en-GB" sz="1600" dirty="0" err="1">
                <a:latin typeface="Linkpen 17a Print" panose="03050602060000000000" pitchFamily="66" charset="77"/>
              </a:rPr>
              <a:t>Lacu</a:t>
            </a:r>
            <a:r>
              <a:rPr lang="en-GB" sz="1600" dirty="0">
                <a:latin typeface="Linkpen 17a Print" panose="03050602060000000000" pitchFamily="66" charset="77"/>
              </a:rPr>
              <a:t>. </a:t>
            </a:r>
          </a:p>
        </p:txBody>
      </p:sp>
      <p:sp>
        <p:nvSpPr>
          <p:cNvPr id="11" name="TextBox 10">
            <a:extLst>
              <a:ext uri="{FF2B5EF4-FFF2-40B4-BE49-F238E27FC236}">
                <a16:creationId xmlns:a16="http://schemas.microsoft.com/office/drawing/2014/main" id="{6D04F117-CC9D-A377-B323-92AC6F3F8D24}"/>
              </a:ext>
            </a:extLst>
          </p:cNvPr>
          <p:cNvSpPr txBox="1"/>
          <p:nvPr/>
        </p:nvSpPr>
        <p:spPr>
          <a:xfrm>
            <a:off x="494269" y="3690657"/>
            <a:ext cx="4247413"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This water would have provided people with a place to fish, wash, transport goods and keep cattle.</a:t>
            </a:r>
          </a:p>
        </p:txBody>
      </p:sp>
      <p:sp>
        <p:nvSpPr>
          <p:cNvPr id="12" name="TextBox 11">
            <a:extLst>
              <a:ext uri="{FF2B5EF4-FFF2-40B4-BE49-F238E27FC236}">
                <a16:creationId xmlns:a16="http://schemas.microsoft.com/office/drawing/2014/main" id="{C7F116E4-579F-70CD-08B7-1A9DC95CE4B0}"/>
              </a:ext>
            </a:extLst>
          </p:cNvPr>
          <p:cNvSpPr txBox="1"/>
          <p:nvPr/>
        </p:nvSpPr>
        <p:spPr>
          <a:xfrm>
            <a:off x="494269" y="4988215"/>
            <a:ext cx="4247413"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Today, the only remnants of the lake is a small pool which is known as the </a:t>
            </a:r>
            <a:r>
              <a:rPr lang="en-GB" sz="1600" dirty="0" err="1">
                <a:latin typeface="Linkpen 17a Print" panose="03050602060000000000" pitchFamily="66" charset="77"/>
              </a:rPr>
              <a:t>Swanswell</a:t>
            </a:r>
            <a:r>
              <a:rPr lang="en-GB" sz="1600" dirty="0">
                <a:latin typeface="Linkpen 17a Print" panose="03050602060000000000" pitchFamily="66" charset="77"/>
              </a:rPr>
              <a:t>. </a:t>
            </a:r>
          </a:p>
        </p:txBody>
      </p:sp>
      <p:grpSp>
        <p:nvGrpSpPr>
          <p:cNvPr id="21" name="Group 20" descr="An Ariel view of the remnants of the River Shelbourne, known as the Swanswell. It is now surrounded by roads and buildings. The Cathedral can be seen in the top right corner. ">
            <a:extLst>
              <a:ext uri="{FF2B5EF4-FFF2-40B4-BE49-F238E27FC236}">
                <a16:creationId xmlns:a16="http://schemas.microsoft.com/office/drawing/2014/main" id="{9B5BB091-0F75-9BF5-3E9C-93056DD0EF9C}"/>
              </a:ext>
            </a:extLst>
          </p:cNvPr>
          <p:cNvGrpSpPr/>
          <p:nvPr/>
        </p:nvGrpSpPr>
        <p:grpSpPr>
          <a:xfrm>
            <a:off x="4741682" y="223266"/>
            <a:ext cx="7358280" cy="6409182"/>
            <a:chOff x="4741682" y="223266"/>
            <a:chExt cx="7358280" cy="6409182"/>
          </a:xfrm>
        </p:grpSpPr>
        <p:sp>
          <p:nvSpPr>
            <p:cNvPr id="20" name="Rectangle 19" descr="An colour photograph of the small pool known as Swanswell, in Coventry. At the top right, the cathedral can be seen. ">
              <a:extLst>
                <a:ext uri="{FF2B5EF4-FFF2-40B4-BE49-F238E27FC236}">
                  <a16:creationId xmlns:a16="http://schemas.microsoft.com/office/drawing/2014/main" id="{3341718F-E216-B0FE-3C35-3D0CF6AF5C2A}"/>
                </a:ext>
              </a:extLst>
            </p:cNvPr>
            <p:cNvSpPr/>
            <p:nvPr/>
          </p:nvSpPr>
          <p:spPr>
            <a:xfrm>
              <a:off x="4741682" y="223266"/>
              <a:ext cx="7267438" cy="640918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4749EA62-955F-848B-A61F-6092EA692DC6}"/>
                </a:ext>
              </a:extLst>
            </p:cNvPr>
            <p:cNvSpPr txBox="1"/>
            <p:nvPr/>
          </p:nvSpPr>
          <p:spPr>
            <a:xfrm>
              <a:off x="10554814" y="223266"/>
              <a:ext cx="1545148" cy="215444"/>
            </a:xfrm>
            <a:prstGeom prst="rect">
              <a:avLst/>
            </a:prstGeom>
            <a:noFill/>
          </p:spPr>
          <p:txBody>
            <a:bodyPr wrap="square" rtlCol="0">
              <a:spAutoFit/>
            </a:bodyPr>
            <a:lstStyle/>
            <a:p>
              <a:r>
                <a:rPr lang="en-GB" sz="800" dirty="0">
                  <a:solidFill>
                    <a:schemeClr val="bg1">
                      <a:lumMod val="75000"/>
                    </a:schemeClr>
                  </a:solidFill>
                </a:rPr>
                <a:t>© historic England 33178_025</a:t>
              </a:r>
            </a:p>
          </p:txBody>
        </p:sp>
      </p:grpSp>
      <p:grpSp>
        <p:nvGrpSpPr>
          <p:cNvPr id="17" name="Group 16" descr="A caption that reads, 'Swanswell Pool in central Coventry. The cathedral can be seen in the distance. ">
            <a:extLst>
              <a:ext uri="{FF2B5EF4-FFF2-40B4-BE49-F238E27FC236}">
                <a16:creationId xmlns:a16="http://schemas.microsoft.com/office/drawing/2014/main" id="{2CF9C1B9-E32A-2ED5-7D2F-39927D7C8FA9}"/>
              </a:ext>
            </a:extLst>
          </p:cNvPr>
          <p:cNvGrpSpPr/>
          <p:nvPr/>
        </p:nvGrpSpPr>
        <p:grpSpPr>
          <a:xfrm>
            <a:off x="5865383" y="5853926"/>
            <a:ext cx="4287848" cy="607679"/>
            <a:chOff x="4827372" y="4436001"/>
            <a:chExt cx="4287848" cy="607679"/>
          </a:xfrm>
        </p:grpSpPr>
        <p:sp>
          <p:nvSpPr>
            <p:cNvPr id="13" name="Rounded Rectangle 12">
              <a:extLst>
                <a:ext uri="{FF2B5EF4-FFF2-40B4-BE49-F238E27FC236}">
                  <a16:creationId xmlns:a16="http://schemas.microsoft.com/office/drawing/2014/main" id="{E67C5453-CF49-54D8-ABF5-6F058A159C47}"/>
                </a:ext>
              </a:extLst>
            </p:cNvPr>
            <p:cNvSpPr/>
            <p:nvPr/>
          </p:nvSpPr>
          <p:spPr>
            <a:xfrm>
              <a:off x="4827372" y="4436001"/>
              <a:ext cx="4260416" cy="607679"/>
            </a:xfrm>
            <a:prstGeom prst="roundRect">
              <a:avLst>
                <a:gd name="adj" fmla="val 2498"/>
              </a:avLst>
            </a:prstGeom>
            <a:solidFill>
              <a:schemeClr val="bg1">
                <a:alpha val="83481"/>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CC6CC41-0ED9-901D-C1DD-FA85FB03025C}"/>
                </a:ext>
              </a:extLst>
            </p:cNvPr>
            <p:cNvSpPr txBox="1"/>
            <p:nvPr/>
          </p:nvSpPr>
          <p:spPr>
            <a:xfrm>
              <a:off x="5145277" y="4529421"/>
              <a:ext cx="3969943" cy="388568"/>
            </a:xfrm>
            <a:prstGeom prst="rect">
              <a:avLst/>
            </a:prstGeom>
            <a:noFill/>
          </p:spPr>
          <p:txBody>
            <a:bodyPr wrap="square">
              <a:spAutoFit/>
            </a:bodyPr>
            <a:lstStyle/>
            <a:p>
              <a:pPr>
                <a:lnSpc>
                  <a:spcPct val="150000"/>
                </a:lnSpc>
              </a:pPr>
              <a:r>
                <a:rPr lang="en-GB" sz="1400" dirty="0" err="1">
                  <a:latin typeface="Linkpen 17a Print" panose="03050602060000000000" pitchFamily="66" charset="77"/>
                </a:rPr>
                <a:t>Swanswell</a:t>
              </a:r>
              <a:r>
                <a:rPr lang="en-GB" sz="1400" dirty="0">
                  <a:latin typeface="Linkpen 17a Print" panose="03050602060000000000" pitchFamily="66" charset="77"/>
                </a:rPr>
                <a:t> Pool in central Coventry.</a:t>
              </a:r>
            </a:p>
          </p:txBody>
        </p:sp>
        <p:pic>
          <p:nvPicPr>
            <p:cNvPr id="16" name="Picture 15" descr="A black drop of water&#10;&#10;Description automatically generated">
              <a:extLst>
                <a:ext uri="{FF2B5EF4-FFF2-40B4-BE49-F238E27FC236}">
                  <a16:creationId xmlns:a16="http://schemas.microsoft.com/office/drawing/2014/main" id="{831F1321-72A6-D4A0-AFA9-A5F0BBCBCCA1}"/>
                </a:ext>
              </a:extLst>
            </p:cNvPr>
            <p:cNvPicPr>
              <a:picLocks noChangeAspect="1"/>
            </p:cNvPicPr>
            <p:nvPr/>
          </p:nvPicPr>
          <p:blipFill>
            <a:blip r:embed="rId3"/>
            <a:stretch>
              <a:fillRect/>
            </a:stretch>
          </p:blipFill>
          <p:spPr>
            <a:xfrm rot="16200000">
              <a:off x="4916369" y="4626689"/>
              <a:ext cx="281532" cy="200036"/>
            </a:xfrm>
            <a:prstGeom prst="rect">
              <a:avLst/>
            </a:prstGeom>
          </p:spPr>
        </p:pic>
      </p:grpSp>
      <p:pic>
        <p:nvPicPr>
          <p:cNvPr id="4" name="Picture 3">
            <a:extLst>
              <a:ext uri="{FF2B5EF4-FFF2-40B4-BE49-F238E27FC236}">
                <a16:creationId xmlns:a16="http://schemas.microsoft.com/office/drawing/2014/main" id="{57749B70-33A6-E786-D83D-457DA850CE85}"/>
              </a:ext>
              <a:ext uri="{C183D7F6-B498-43B3-948B-1728B52AA6E4}">
                <adec:decorative xmlns:adec="http://schemas.microsoft.com/office/drawing/2017/decorative" val="1"/>
              </a:ext>
            </a:extLst>
          </p:cNvPr>
          <p:cNvPicPr>
            <a:picLocks noChangeAspect="1"/>
          </p:cNvPicPr>
          <p:nvPr/>
        </p:nvPicPr>
        <p:blipFill rotWithShape="1">
          <a:blip r:embed="rId4"/>
          <a:srcRect l="84460" t="77289"/>
          <a:stretch/>
        </p:blipFill>
        <p:spPr>
          <a:xfrm>
            <a:off x="10297391" y="5299364"/>
            <a:ext cx="1894608" cy="1557194"/>
          </a:xfrm>
          <a:prstGeom prst="rect">
            <a:avLst/>
          </a:prstGeom>
        </p:spPr>
      </p:pic>
    </p:spTree>
    <p:extLst>
      <p:ext uri="{BB962C8B-B14F-4D97-AF65-F5344CB8AC3E}">
        <p14:creationId xmlns:p14="http://schemas.microsoft.com/office/powerpoint/2010/main" val="5423661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Title 23">
            <a:extLst>
              <a:ext uri="{FF2B5EF4-FFF2-40B4-BE49-F238E27FC236}">
                <a16:creationId xmlns:a16="http://schemas.microsoft.com/office/drawing/2014/main" id="{7A3B3700-B047-6F6B-0E42-8EA89AC00A82}"/>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A Cattle Village</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621590" y="407485"/>
            <a:ext cx="547440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600" dirty="0">
                <a:ln w="12700">
                  <a:noFill/>
                </a:ln>
                <a:latin typeface="Superclarendon Rg" panose="02060605060000020003" pitchFamily="18" charset="77"/>
              </a:rPr>
              <a:t>A Sheep Village </a:t>
            </a:r>
          </a:p>
        </p:txBody>
      </p:sp>
      <p:sp>
        <p:nvSpPr>
          <p:cNvPr id="4" name="TextBox 3">
            <a:extLst>
              <a:ext uri="{FF2B5EF4-FFF2-40B4-BE49-F238E27FC236}">
                <a16:creationId xmlns:a16="http://schemas.microsoft.com/office/drawing/2014/main" id="{F6611F2D-4FA8-1AA7-A212-BF0987308698}"/>
              </a:ext>
            </a:extLst>
          </p:cNvPr>
          <p:cNvSpPr txBox="1"/>
          <p:nvPr/>
        </p:nvSpPr>
        <p:spPr>
          <a:xfrm>
            <a:off x="621590" y="1164073"/>
            <a:ext cx="5725785"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Saxons would have cleared the land to raise sheep near their homesteads.</a:t>
            </a:r>
          </a:p>
        </p:txBody>
      </p:sp>
      <p:pic>
        <p:nvPicPr>
          <p:cNvPr id="21" name="Picture 20" descr="An illustration of a Saxon man. ">
            <a:extLst>
              <a:ext uri="{FF2B5EF4-FFF2-40B4-BE49-F238E27FC236}">
                <a16:creationId xmlns:a16="http://schemas.microsoft.com/office/drawing/2014/main" id="{5C489F46-894D-71CD-6D6A-564ADF6FAAB2}"/>
              </a:ext>
            </a:extLst>
          </p:cNvPr>
          <p:cNvPicPr>
            <a:picLocks noChangeAspect="1"/>
          </p:cNvPicPr>
          <p:nvPr/>
        </p:nvPicPr>
        <p:blipFill rotWithShape="1">
          <a:blip r:embed="rId3"/>
          <a:srcRect b="12594"/>
          <a:stretch/>
        </p:blipFill>
        <p:spPr>
          <a:xfrm flipH="1">
            <a:off x="169454" y="1911315"/>
            <a:ext cx="1918027" cy="4337085"/>
          </a:xfrm>
          <a:prstGeom prst="rect">
            <a:avLst/>
          </a:prstGeom>
        </p:spPr>
      </p:pic>
      <p:sp>
        <p:nvSpPr>
          <p:cNvPr id="10" name="TextBox 9">
            <a:extLst>
              <a:ext uri="{FF2B5EF4-FFF2-40B4-BE49-F238E27FC236}">
                <a16:creationId xmlns:a16="http://schemas.microsoft.com/office/drawing/2014/main" id="{138F6676-6200-9AB2-9B70-1529471CFB46}"/>
              </a:ext>
            </a:extLst>
          </p:cNvPr>
          <p:cNvSpPr txBox="1"/>
          <p:nvPr/>
        </p:nvSpPr>
        <p:spPr>
          <a:xfrm>
            <a:off x="1990803" y="2574351"/>
            <a:ext cx="4744721"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This would eventually set Coventry up for its boom in growth during the medieval period – the textile industry.</a:t>
            </a:r>
          </a:p>
        </p:txBody>
      </p:sp>
      <p:sp>
        <p:nvSpPr>
          <p:cNvPr id="11" name="TextBox 10">
            <a:extLst>
              <a:ext uri="{FF2B5EF4-FFF2-40B4-BE49-F238E27FC236}">
                <a16:creationId xmlns:a16="http://schemas.microsoft.com/office/drawing/2014/main" id="{25734632-81AB-A50E-1929-FB43BCA5602F}"/>
              </a:ext>
            </a:extLst>
          </p:cNvPr>
          <p:cNvSpPr txBox="1"/>
          <p:nvPr/>
        </p:nvSpPr>
        <p:spPr>
          <a:xfrm>
            <a:off x="7239316" y="1112282"/>
            <a:ext cx="4541899" cy="227754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Around AD 700, a Saxon nunnery was built by Saint </a:t>
            </a:r>
            <a:r>
              <a:rPr lang="en-GB" sz="1600" dirty="0" err="1">
                <a:latin typeface="Linkpen 17a Print" panose="03050602060000000000" pitchFamily="66" charset="77"/>
              </a:rPr>
              <a:t>Osburga</a:t>
            </a:r>
            <a:r>
              <a:rPr lang="en-GB" sz="1600" dirty="0">
                <a:latin typeface="Linkpen 17a Print" panose="03050602060000000000" pitchFamily="66" charset="77"/>
              </a:rPr>
              <a:t>. A few small villages would have existed around the nunnery, and it would have been supported by locals farming and raising sheep.</a:t>
            </a:r>
          </a:p>
        </p:txBody>
      </p:sp>
      <p:grpSp>
        <p:nvGrpSpPr>
          <p:cNvPr id="26" name="Group 25" descr="A black and white drawing of a Saxon men raising cattle.">
            <a:extLst>
              <a:ext uri="{FF2B5EF4-FFF2-40B4-BE49-F238E27FC236}">
                <a16:creationId xmlns:a16="http://schemas.microsoft.com/office/drawing/2014/main" id="{DC96C0BC-CB64-31EE-F390-01ED7DBC16B8}"/>
              </a:ext>
            </a:extLst>
          </p:cNvPr>
          <p:cNvGrpSpPr/>
          <p:nvPr/>
        </p:nvGrpSpPr>
        <p:grpSpPr>
          <a:xfrm>
            <a:off x="1524000" y="3759160"/>
            <a:ext cx="11328778" cy="2855776"/>
            <a:chOff x="1524000" y="3759160"/>
            <a:chExt cx="11328778" cy="2855776"/>
          </a:xfrm>
        </p:grpSpPr>
        <p:sp>
          <p:nvSpPr>
            <p:cNvPr id="18" name="TextBox 17">
              <a:extLst>
                <a:ext uri="{FF2B5EF4-FFF2-40B4-BE49-F238E27FC236}">
                  <a16:creationId xmlns:a16="http://schemas.microsoft.com/office/drawing/2014/main" id="{7CDEB391-8A96-C718-B41C-6C5409192D75}"/>
                </a:ext>
              </a:extLst>
            </p:cNvPr>
            <p:cNvSpPr txBox="1"/>
            <p:nvPr/>
          </p:nvSpPr>
          <p:spPr>
            <a:xfrm>
              <a:off x="9636612" y="6399492"/>
              <a:ext cx="3216166" cy="215444"/>
            </a:xfrm>
            <a:prstGeom prst="rect">
              <a:avLst/>
            </a:prstGeom>
            <a:noFill/>
          </p:spPr>
          <p:txBody>
            <a:bodyPr wrap="square" rtlCol="0">
              <a:spAutoFit/>
            </a:bodyPr>
            <a:lstStyle/>
            <a:p>
              <a:r>
                <a:rPr lang="en-GB" sz="800" dirty="0">
                  <a:solidFill>
                    <a:schemeClr val="bg1">
                      <a:lumMod val="85000"/>
                    </a:schemeClr>
                  </a:solidFill>
                </a:rPr>
                <a:t>© </a:t>
              </a:r>
              <a:r>
                <a:rPr lang="en-GB" sz="800" dirty="0" err="1">
                  <a:solidFill>
                    <a:schemeClr val="bg1">
                      <a:lumMod val="85000"/>
                    </a:schemeClr>
                  </a:solidFill>
                </a:rPr>
                <a:t>alamy</a:t>
              </a:r>
              <a:r>
                <a:rPr lang="en-GB" sz="800" dirty="0">
                  <a:solidFill>
                    <a:schemeClr val="bg1">
                      <a:lumMod val="85000"/>
                    </a:schemeClr>
                  </a:solidFill>
                </a:rPr>
                <a:t> BP2BRH</a:t>
              </a:r>
            </a:p>
          </p:txBody>
        </p:sp>
        <p:sp>
          <p:nvSpPr>
            <p:cNvPr id="25" name="Rectangle 24">
              <a:extLst>
                <a:ext uri="{FF2B5EF4-FFF2-40B4-BE49-F238E27FC236}">
                  <a16:creationId xmlns:a16="http://schemas.microsoft.com/office/drawing/2014/main" id="{D2551A65-6B8A-8EC9-31B4-ADA5A03F5B0B}"/>
                </a:ext>
              </a:extLst>
            </p:cNvPr>
            <p:cNvSpPr/>
            <p:nvPr/>
          </p:nvSpPr>
          <p:spPr>
            <a:xfrm>
              <a:off x="1524000" y="3759160"/>
              <a:ext cx="9046464" cy="285577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3" name="Picture 22" descr="An illustration of a white sheep. ">
            <a:extLst>
              <a:ext uri="{FF2B5EF4-FFF2-40B4-BE49-F238E27FC236}">
                <a16:creationId xmlns:a16="http://schemas.microsoft.com/office/drawing/2014/main" id="{94BBAC07-69F6-DE75-FEE7-A433B9109BE9}"/>
              </a:ext>
            </a:extLst>
          </p:cNvPr>
          <p:cNvPicPr>
            <a:picLocks noChangeAspect="1"/>
          </p:cNvPicPr>
          <p:nvPr/>
        </p:nvPicPr>
        <p:blipFill>
          <a:blip r:embed="rId4"/>
          <a:stretch>
            <a:fillRect/>
          </a:stretch>
        </p:blipFill>
        <p:spPr>
          <a:xfrm flipH="1">
            <a:off x="9721158" y="4310208"/>
            <a:ext cx="2894654" cy="2505710"/>
          </a:xfrm>
          <a:prstGeom prst="rect">
            <a:avLst/>
          </a:prstGeom>
        </p:spPr>
      </p:pic>
      <p:pic>
        <p:nvPicPr>
          <p:cNvPr id="12" name="Picture 11">
            <a:extLst>
              <a:ext uri="{FF2B5EF4-FFF2-40B4-BE49-F238E27FC236}">
                <a16:creationId xmlns:a16="http://schemas.microsoft.com/office/drawing/2014/main" id="{B99CEACA-CCB8-F522-E900-F8BD11401347}"/>
              </a:ext>
              <a:ext uri="{C183D7F6-B498-43B3-948B-1728B52AA6E4}">
                <adec:decorative xmlns:adec="http://schemas.microsoft.com/office/drawing/2017/decorative" val="1"/>
              </a:ext>
            </a:extLst>
          </p:cNvPr>
          <p:cNvPicPr>
            <a:picLocks noChangeAspect="1"/>
          </p:cNvPicPr>
          <p:nvPr/>
        </p:nvPicPr>
        <p:blipFill rotWithShape="1">
          <a:blip r:embed="rId5"/>
          <a:srcRect l="84460" t="77289"/>
          <a:stretch/>
        </p:blipFill>
        <p:spPr>
          <a:xfrm>
            <a:off x="10297391" y="5299364"/>
            <a:ext cx="1894608" cy="1557194"/>
          </a:xfrm>
          <a:prstGeom prst="rect">
            <a:avLst/>
          </a:prstGeom>
        </p:spPr>
      </p:pic>
    </p:spTree>
    <p:extLst>
      <p:ext uri="{BB962C8B-B14F-4D97-AF65-F5344CB8AC3E}">
        <p14:creationId xmlns:p14="http://schemas.microsoft.com/office/powerpoint/2010/main" val="37894993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10" presetClass="entr" presetSubtype="0" fill="hold"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ECD016A6-0881-BDFE-04D0-05D717F789ED}"/>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Earliest Development</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22463" y="809683"/>
            <a:ext cx="365882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GB" sz="3600" dirty="0">
                <a:ln w="12700">
                  <a:noFill/>
                </a:ln>
                <a:latin typeface="Superclarendon Rg" panose="02060605060000020003" pitchFamily="18" charset="77"/>
              </a:rPr>
              <a:t>The Earliest Development </a:t>
            </a:r>
          </a:p>
        </p:txBody>
      </p:sp>
      <p:pic>
        <p:nvPicPr>
          <p:cNvPr id="4" name="Picture 3">
            <a:extLst>
              <a:ext uri="{FF2B5EF4-FFF2-40B4-BE49-F238E27FC236}">
                <a16:creationId xmlns:a16="http://schemas.microsoft.com/office/drawing/2014/main" id="{E0E2F415-2995-8CA5-9024-D95ACF194FE0}"/>
              </a:ext>
              <a:ext uri="{C183D7F6-B498-43B3-948B-1728B52AA6E4}">
                <adec:decorative xmlns:adec="http://schemas.microsoft.com/office/drawing/2017/decorative" val="1"/>
              </a:ext>
            </a:extLst>
          </p:cNvPr>
          <p:cNvPicPr>
            <a:picLocks noChangeAspect="1"/>
          </p:cNvPicPr>
          <p:nvPr/>
        </p:nvPicPr>
        <p:blipFill rotWithShape="1">
          <a:blip r:embed="rId3"/>
          <a:srcRect l="84460" t="77289"/>
          <a:stretch/>
        </p:blipFill>
        <p:spPr>
          <a:xfrm>
            <a:off x="10297391" y="0"/>
            <a:ext cx="1894608" cy="1557194"/>
          </a:xfrm>
          <a:prstGeom prst="rect">
            <a:avLst/>
          </a:prstGeom>
        </p:spPr>
      </p:pic>
      <p:sp>
        <p:nvSpPr>
          <p:cNvPr id="10" name="TextBox 9">
            <a:extLst>
              <a:ext uri="{FF2B5EF4-FFF2-40B4-BE49-F238E27FC236}">
                <a16:creationId xmlns:a16="http://schemas.microsoft.com/office/drawing/2014/main" id="{7ED50223-FFD7-CCD0-8593-63D26C4A3914}"/>
              </a:ext>
            </a:extLst>
          </p:cNvPr>
          <p:cNvSpPr txBox="1"/>
          <p:nvPr/>
        </p:nvSpPr>
        <p:spPr>
          <a:xfrm>
            <a:off x="401813" y="1704524"/>
            <a:ext cx="3783091" cy="1936107"/>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In 1016, King Canute (a Viking King) was destroying towns and villages across Warwickshire. He was doing this to gain control of the area, as he wanted to establish his title as the King of England.</a:t>
            </a:r>
          </a:p>
        </p:txBody>
      </p:sp>
      <p:sp>
        <p:nvSpPr>
          <p:cNvPr id="11" name="TextBox 10">
            <a:extLst>
              <a:ext uri="{FF2B5EF4-FFF2-40B4-BE49-F238E27FC236}">
                <a16:creationId xmlns:a16="http://schemas.microsoft.com/office/drawing/2014/main" id="{611E6235-9740-4549-2ACF-5CDA8100B98A}"/>
              </a:ext>
            </a:extLst>
          </p:cNvPr>
          <p:cNvSpPr txBox="1"/>
          <p:nvPr/>
        </p:nvSpPr>
        <p:spPr>
          <a:xfrm>
            <a:off x="401812" y="3775834"/>
            <a:ext cx="3783091" cy="1358064"/>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We know that when he arrived in Coventry, he destroyed the Saxon nunnery which was founded by </a:t>
            </a:r>
          </a:p>
          <a:p>
            <a:pPr>
              <a:lnSpc>
                <a:spcPct val="150000"/>
              </a:lnSpc>
            </a:pPr>
            <a:r>
              <a:rPr lang="en-GB" sz="1350" dirty="0">
                <a:latin typeface="Linkpen 17a Print" panose="03050602060000000000" pitchFamily="66" charset="77"/>
              </a:rPr>
              <a:t>St </a:t>
            </a:r>
            <a:r>
              <a:rPr lang="en-GB" sz="1350" dirty="0" err="1">
                <a:latin typeface="Linkpen 17a Print" panose="03050602060000000000" pitchFamily="66" charset="77"/>
              </a:rPr>
              <a:t>Osburga</a:t>
            </a:r>
            <a:r>
              <a:rPr lang="en-GB" sz="1350" dirty="0">
                <a:latin typeface="Linkpen 17a Print" panose="03050602060000000000" pitchFamily="66" charset="77"/>
              </a:rPr>
              <a:t>.</a:t>
            </a:r>
          </a:p>
        </p:txBody>
      </p:sp>
      <p:grpSp>
        <p:nvGrpSpPr>
          <p:cNvPr id="16" name="Group 15" descr="A caption that reads, ' England, Norway and Denmark were under control by King Canute'.">
            <a:extLst>
              <a:ext uri="{FF2B5EF4-FFF2-40B4-BE49-F238E27FC236}">
                <a16:creationId xmlns:a16="http://schemas.microsoft.com/office/drawing/2014/main" id="{DCF17FFD-BB58-BDD9-370D-F8E11C19A667}"/>
              </a:ext>
            </a:extLst>
          </p:cNvPr>
          <p:cNvGrpSpPr/>
          <p:nvPr/>
        </p:nvGrpSpPr>
        <p:grpSpPr>
          <a:xfrm>
            <a:off x="228407" y="5299581"/>
            <a:ext cx="3834577" cy="1001236"/>
            <a:chOff x="402143" y="5427288"/>
            <a:chExt cx="3834577" cy="1001236"/>
          </a:xfrm>
        </p:grpSpPr>
        <p:sp>
          <p:nvSpPr>
            <p:cNvPr id="12" name="TextBox 11">
              <a:extLst>
                <a:ext uri="{FF2B5EF4-FFF2-40B4-BE49-F238E27FC236}">
                  <a16:creationId xmlns:a16="http://schemas.microsoft.com/office/drawing/2014/main" id="{0EC7B805-7EDC-D332-C193-17466CE09FCB}"/>
                </a:ext>
              </a:extLst>
            </p:cNvPr>
            <p:cNvSpPr txBox="1"/>
            <p:nvPr/>
          </p:nvSpPr>
          <p:spPr>
            <a:xfrm>
              <a:off x="402143" y="5427288"/>
              <a:ext cx="3570416" cy="1001236"/>
            </a:xfrm>
            <a:prstGeom prst="rect">
              <a:avLst/>
            </a:prstGeom>
            <a:noFill/>
          </p:spPr>
          <p:txBody>
            <a:bodyPr wrap="square">
              <a:spAutoFit/>
            </a:bodyPr>
            <a:lstStyle/>
            <a:p>
              <a:pPr algn="r">
                <a:lnSpc>
                  <a:spcPct val="150000"/>
                </a:lnSpc>
              </a:pPr>
              <a:r>
                <a:rPr lang="en-GB" sz="1350" dirty="0">
                  <a:latin typeface="Linkpen 17a Print" panose="03050602060000000000" pitchFamily="66" charset="77"/>
                </a:rPr>
                <a:t>England, Norway and Denmark were under the control of </a:t>
              </a:r>
            </a:p>
            <a:p>
              <a:pPr algn="r">
                <a:lnSpc>
                  <a:spcPct val="150000"/>
                </a:lnSpc>
              </a:pPr>
              <a:r>
                <a:rPr lang="en-GB" sz="1350" dirty="0">
                  <a:latin typeface="Linkpen 17a Print" panose="03050602060000000000" pitchFamily="66" charset="77"/>
                </a:rPr>
                <a:t>King Canute.</a:t>
              </a:r>
            </a:p>
          </p:txBody>
        </p:sp>
        <p:pic>
          <p:nvPicPr>
            <p:cNvPr id="13" name="Picture 12" descr="A black drop of water&#10;&#10;Description automatically generated">
              <a:extLst>
                <a:ext uri="{FF2B5EF4-FFF2-40B4-BE49-F238E27FC236}">
                  <a16:creationId xmlns:a16="http://schemas.microsoft.com/office/drawing/2014/main" id="{CE112528-A3F3-38DA-18DA-01713569AA62}"/>
                </a:ext>
              </a:extLst>
            </p:cNvPr>
            <p:cNvPicPr>
              <a:picLocks noChangeAspect="1"/>
            </p:cNvPicPr>
            <p:nvPr/>
          </p:nvPicPr>
          <p:blipFill>
            <a:blip r:embed="rId4"/>
            <a:stretch>
              <a:fillRect/>
            </a:stretch>
          </p:blipFill>
          <p:spPr>
            <a:xfrm>
              <a:off x="3955188" y="5532011"/>
              <a:ext cx="281532" cy="200036"/>
            </a:xfrm>
            <a:prstGeom prst="rect">
              <a:avLst/>
            </a:prstGeom>
          </p:spPr>
        </p:pic>
      </p:grpSp>
      <p:sp>
        <p:nvSpPr>
          <p:cNvPr id="18" name="Rectangle 17" descr="A map of the United Kingdom and Europe highlighting in red that England, Norway and Denmark were under control by King Canute. ">
            <a:extLst>
              <a:ext uri="{FF2B5EF4-FFF2-40B4-BE49-F238E27FC236}">
                <a16:creationId xmlns:a16="http://schemas.microsoft.com/office/drawing/2014/main" id="{27B627F7-F530-8CB2-2185-B42A7C65BFB0}"/>
              </a:ext>
            </a:extLst>
          </p:cNvPr>
          <p:cNvSpPr/>
          <p:nvPr/>
        </p:nvSpPr>
        <p:spPr>
          <a:xfrm>
            <a:off x="4236720" y="217546"/>
            <a:ext cx="7735824" cy="646367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An illustration of a viking wearing armour, holding a shield and yielding an axe. ">
            <a:extLst>
              <a:ext uri="{FF2B5EF4-FFF2-40B4-BE49-F238E27FC236}">
                <a16:creationId xmlns:a16="http://schemas.microsoft.com/office/drawing/2014/main" id="{D54F4AC2-65A2-3B4A-4299-F3DF7139758C}"/>
              </a:ext>
            </a:extLst>
          </p:cNvPr>
          <p:cNvPicPr>
            <a:picLocks noChangeAspect="1"/>
          </p:cNvPicPr>
          <p:nvPr/>
        </p:nvPicPr>
        <p:blipFill>
          <a:blip r:embed="rId5"/>
          <a:stretch>
            <a:fillRect/>
          </a:stretch>
        </p:blipFill>
        <p:spPr>
          <a:xfrm>
            <a:off x="7345680" y="1865178"/>
            <a:ext cx="2905760" cy="4982662"/>
          </a:xfrm>
          <a:prstGeom prst="rect">
            <a:avLst/>
          </a:prstGeom>
        </p:spPr>
      </p:pic>
    </p:spTree>
    <p:extLst>
      <p:ext uri="{BB962C8B-B14F-4D97-AF65-F5344CB8AC3E}">
        <p14:creationId xmlns:p14="http://schemas.microsoft.com/office/powerpoint/2010/main" val="23209632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FF9AB325-5E19-0645-12B5-CD56E2778B2A}"/>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Earl </a:t>
            </a:r>
            <a:r>
              <a:rPr lang="en-US" dirty="0" err="1"/>
              <a:t>Leofric</a:t>
            </a:r>
            <a:endParaRPr lang="en-US" dirty="0"/>
          </a:p>
        </p:txBody>
      </p:sp>
      <p:grpSp>
        <p:nvGrpSpPr>
          <p:cNvPr id="20" name="Group 19" descr="An old illustration of the monastery. ">
            <a:extLst>
              <a:ext uri="{FF2B5EF4-FFF2-40B4-BE49-F238E27FC236}">
                <a16:creationId xmlns:a16="http://schemas.microsoft.com/office/drawing/2014/main" id="{98003B7A-3CD4-64B9-40A0-A00381750864}"/>
              </a:ext>
            </a:extLst>
          </p:cNvPr>
          <p:cNvGrpSpPr/>
          <p:nvPr/>
        </p:nvGrpSpPr>
        <p:grpSpPr>
          <a:xfrm>
            <a:off x="230399" y="221150"/>
            <a:ext cx="3622273" cy="6447874"/>
            <a:chOff x="230399" y="221150"/>
            <a:chExt cx="3622273" cy="6447874"/>
          </a:xfrm>
        </p:grpSpPr>
        <p:sp>
          <p:nvSpPr>
            <p:cNvPr id="15" name="TextBox 14">
              <a:extLst>
                <a:ext uri="{FF2B5EF4-FFF2-40B4-BE49-F238E27FC236}">
                  <a16:creationId xmlns:a16="http://schemas.microsoft.com/office/drawing/2014/main" id="{1DCBA647-4F0E-5E0E-10F6-14016F391EB6}"/>
                </a:ext>
              </a:extLst>
            </p:cNvPr>
            <p:cNvSpPr txBox="1"/>
            <p:nvPr/>
          </p:nvSpPr>
          <p:spPr>
            <a:xfrm>
              <a:off x="230399" y="221150"/>
              <a:ext cx="3216166" cy="215444"/>
            </a:xfrm>
            <a:prstGeom prst="rect">
              <a:avLst/>
            </a:prstGeom>
            <a:noFill/>
          </p:spPr>
          <p:txBody>
            <a:bodyPr wrap="square" rtlCol="0">
              <a:spAutoFit/>
            </a:bodyPr>
            <a:lstStyle/>
            <a:p>
              <a:r>
                <a:rPr lang="en-GB" sz="800" dirty="0">
                  <a:solidFill>
                    <a:srgbClr val="866E53"/>
                  </a:solidFill>
                </a:rPr>
                <a:t>©Historic England CGH01_01_0308</a:t>
              </a:r>
            </a:p>
          </p:txBody>
        </p:sp>
        <p:sp>
          <p:nvSpPr>
            <p:cNvPr id="19" name="Rectangle 18">
              <a:extLst>
                <a:ext uri="{FF2B5EF4-FFF2-40B4-BE49-F238E27FC236}">
                  <a16:creationId xmlns:a16="http://schemas.microsoft.com/office/drawing/2014/main" id="{37CCA9CA-FF9E-FBCD-8FCD-E02A9EF5D4C4}"/>
                </a:ext>
              </a:extLst>
            </p:cNvPr>
            <p:cNvSpPr/>
            <p:nvPr/>
          </p:nvSpPr>
          <p:spPr>
            <a:xfrm>
              <a:off x="230399" y="221150"/>
              <a:ext cx="3622273" cy="644787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7" name="Picture 16" descr="An illustration of Lady Godiva.">
            <a:extLst>
              <a:ext uri="{FF2B5EF4-FFF2-40B4-BE49-F238E27FC236}">
                <a16:creationId xmlns:a16="http://schemas.microsoft.com/office/drawing/2014/main" id="{325FE741-B740-58AA-577C-C163E72DF9AB}"/>
              </a:ext>
            </a:extLst>
          </p:cNvPr>
          <p:cNvPicPr>
            <a:picLocks noChangeAspect="1"/>
          </p:cNvPicPr>
          <p:nvPr/>
        </p:nvPicPr>
        <p:blipFill>
          <a:blip r:embed="rId3"/>
          <a:stretch>
            <a:fillRect/>
          </a:stretch>
        </p:blipFill>
        <p:spPr>
          <a:xfrm>
            <a:off x="3037841" y="1152984"/>
            <a:ext cx="2173178" cy="5764534"/>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4998647" y="505713"/>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Earl </a:t>
            </a:r>
            <a:r>
              <a:rPr lang="en-GB" dirty="0" err="1">
                <a:ln w="12700">
                  <a:noFill/>
                </a:ln>
                <a:latin typeface="Superclarendon Rg" panose="02060605060000020003" pitchFamily="18" charset="77"/>
              </a:rPr>
              <a:t>Leofric</a:t>
            </a:r>
            <a:r>
              <a:rPr lang="en-GB" dirty="0">
                <a:ln w="12700">
                  <a:noFill/>
                </a:ln>
                <a:latin typeface="Superclarendon Rg" panose="02060605060000020003" pitchFamily="18" charset="77"/>
              </a:rPr>
              <a:t> </a:t>
            </a:r>
          </a:p>
        </p:txBody>
      </p:sp>
      <p:sp>
        <p:nvSpPr>
          <p:cNvPr id="10" name="TextBox 9">
            <a:extLst>
              <a:ext uri="{FF2B5EF4-FFF2-40B4-BE49-F238E27FC236}">
                <a16:creationId xmlns:a16="http://schemas.microsoft.com/office/drawing/2014/main" id="{8E14ABD3-27C6-B080-353B-66530EC5FAE6}"/>
              </a:ext>
            </a:extLst>
          </p:cNvPr>
          <p:cNvSpPr txBox="1"/>
          <p:nvPr/>
        </p:nvSpPr>
        <p:spPr>
          <a:xfrm>
            <a:off x="4969379" y="1245118"/>
            <a:ext cx="5090160" cy="1794722"/>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Afterwards, around 1032, King Canute appointed a man named </a:t>
            </a:r>
            <a:r>
              <a:rPr lang="en-GB" sz="1500" dirty="0" err="1">
                <a:latin typeface="Linkpen 17a Print" panose="03050602060000000000" pitchFamily="66" charset="77"/>
              </a:rPr>
              <a:t>Leofric</a:t>
            </a:r>
            <a:r>
              <a:rPr lang="en-GB" sz="1500" dirty="0">
                <a:latin typeface="Linkpen 17a Print" panose="03050602060000000000" pitchFamily="66" charset="77"/>
              </a:rPr>
              <a:t> as Earl. This was a respected title that made him one of the most powerful men in the country.</a:t>
            </a:r>
          </a:p>
        </p:txBody>
      </p:sp>
      <p:sp>
        <p:nvSpPr>
          <p:cNvPr id="11" name="TextBox 10">
            <a:extLst>
              <a:ext uri="{FF2B5EF4-FFF2-40B4-BE49-F238E27FC236}">
                <a16:creationId xmlns:a16="http://schemas.microsoft.com/office/drawing/2014/main" id="{B68F161B-E16A-C1C0-BE4A-29FC2A31FC99}"/>
              </a:ext>
            </a:extLst>
          </p:cNvPr>
          <p:cNvSpPr txBox="1"/>
          <p:nvPr/>
        </p:nvSpPr>
        <p:spPr>
          <a:xfrm>
            <a:off x="4969378" y="3133124"/>
            <a:ext cx="5090159"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 royal charter dating back to 1043 </a:t>
            </a:r>
          </a:p>
          <a:p>
            <a:pPr>
              <a:lnSpc>
                <a:spcPct val="150000"/>
              </a:lnSpc>
            </a:pPr>
            <a:r>
              <a:rPr lang="en-GB" sz="1500" dirty="0">
                <a:latin typeface="Linkpen 17a Print" panose="03050602060000000000" pitchFamily="66" charset="77"/>
              </a:rPr>
              <a:t>states that </a:t>
            </a:r>
            <a:r>
              <a:rPr lang="en-GB" sz="1500" dirty="0" err="1">
                <a:latin typeface="Linkpen 17a Print" panose="03050602060000000000" pitchFamily="66" charset="77"/>
              </a:rPr>
              <a:t>Leofric</a:t>
            </a:r>
            <a:r>
              <a:rPr lang="en-GB" sz="1500" dirty="0">
                <a:latin typeface="Linkpen 17a Print" panose="03050602060000000000" pitchFamily="66" charset="77"/>
              </a:rPr>
              <a:t>, and his wife, </a:t>
            </a:r>
            <a:r>
              <a:rPr lang="en-GB" sz="1500" dirty="0" err="1">
                <a:latin typeface="Linkpen 17a Print" panose="03050602060000000000" pitchFamily="66" charset="77"/>
              </a:rPr>
              <a:t>Godgifu</a:t>
            </a:r>
            <a:r>
              <a:rPr lang="en-GB" sz="1500" dirty="0">
                <a:latin typeface="Linkpen 17a Print" panose="03050602060000000000" pitchFamily="66" charset="77"/>
              </a:rPr>
              <a:t> (Godiva), funded a new Benedictine monastery.</a:t>
            </a:r>
          </a:p>
        </p:txBody>
      </p:sp>
      <p:sp>
        <p:nvSpPr>
          <p:cNvPr id="12" name="TextBox 11">
            <a:extLst>
              <a:ext uri="{FF2B5EF4-FFF2-40B4-BE49-F238E27FC236}">
                <a16:creationId xmlns:a16="http://schemas.microsoft.com/office/drawing/2014/main" id="{49D4DAE7-5559-3F2F-F143-CEBC527E0801}"/>
              </a:ext>
            </a:extLst>
          </p:cNvPr>
          <p:cNvSpPr txBox="1"/>
          <p:nvPr/>
        </p:nvSpPr>
        <p:spPr>
          <a:xfrm>
            <a:off x="4969379" y="4674881"/>
            <a:ext cx="4925322" cy="1794722"/>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This monastery was on the grounds of the Saxon nunnery which was destroyed, and it would later become St Mary’s Priory and Cathedral – the first of the three Cathedrals to exist in Coventry.</a:t>
            </a:r>
          </a:p>
        </p:txBody>
      </p:sp>
      <p:pic>
        <p:nvPicPr>
          <p:cNvPr id="14" name="Picture 13" descr="An illustration of Earl Leofric. ">
            <a:extLst>
              <a:ext uri="{FF2B5EF4-FFF2-40B4-BE49-F238E27FC236}">
                <a16:creationId xmlns:a16="http://schemas.microsoft.com/office/drawing/2014/main" id="{E0F789DA-684E-5619-6570-FEB4256DFED3}"/>
              </a:ext>
            </a:extLst>
          </p:cNvPr>
          <p:cNvPicPr>
            <a:picLocks noChangeAspect="1"/>
          </p:cNvPicPr>
          <p:nvPr/>
        </p:nvPicPr>
        <p:blipFill>
          <a:blip r:embed="rId4"/>
          <a:stretch>
            <a:fillRect/>
          </a:stretch>
        </p:blipFill>
        <p:spPr>
          <a:xfrm>
            <a:off x="9497777" y="936694"/>
            <a:ext cx="2643422" cy="5970664"/>
          </a:xfrm>
          <a:prstGeom prst="rect">
            <a:avLst/>
          </a:prstGeom>
        </p:spPr>
      </p:pic>
      <p:pic>
        <p:nvPicPr>
          <p:cNvPr id="4" name="Picture 3">
            <a:extLst>
              <a:ext uri="{FF2B5EF4-FFF2-40B4-BE49-F238E27FC236}">
                <a16:creationId xmlns:a16="http://schemas.microsoft.com/office/drawing/2014/main" id="{44319146-7989-1141-FE46-D87014E71715}"/>
              </a:ext>
              <a:ext uri="{C183D7F6-B498-43B3-948B-1728B52AA6E4}">
                <adec:decorative xmlns:adec="http://schemas.microsoft.com/office/drawing/2017/decorative" val="1"/>
              </a:ext>
            </a:extLst>
          </p:cNvPr>
          <p:cNvPicPr>
            <a:picLocks noChangeAspect="1"/>
          </p:cNvPicPr>
          <p:nvPr/>
        </p:nvPicPr>
        <p:blipFill rotWithShape="1">
          <a:blip r:embed="rId5"/>
          <a:srcRect l="84460" t="77289"/>
          <a:stretch/>
        </p:blipFill>
        <p:spPr>
          <a:xfrm>
            <a:off x="10297391" y="5299364"/>
            <a:ext cx="1894608" cy="1557194"/>
          </a:xfrm>
          <a:prstGeom prst="rect">
            <a:avLst/>
          </a:prstGeom>
        </p:spPr>
      </p:pic>
    </p:spTree>
    <p:extLst>
      <p:ext uri="{BB962C8B-B14F-4D97-AF65-F5344CB8AC3E}">
        <p14:creationId xmlns:p14="http://schemas.microsoft.com/office/powerpoint/2010/main" val="35309094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6F65F68F-EB91-428D-0F66-02ED5E46AA48}"/>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Monastery</a:t>
            </a:r>
          </a:p>
        </p:txBody>
      </p:sp>
      <p:pic>
        <p:nvPicPr>
          <p:cNvPr id="16" name="Picture 15" descr="An illustrated old piece of paper, written on it is the passage, 'He and his wife, the noble Countess Godgifu, a worshipper of God and devout lover of St Mary ever-virgin, built the monastery there from the foundations out of their own patrimony, and endowed it adequately with lands and made it so rich in various ornaments that in no monastery in England might be found the abundance of gold, silver, gems and precious stones that was at that time in its possession'.">
            <a:extLst>
              <a:ext uri="{FF2B5EF4-FFF2-40B4-BE49-F238E27FC236}">
                <a16:creationId xmlns:a16="http://schemas.microsoft.com/office/drawing/2014/main" id="{7C407A95-0869-20AF-9723-5ADCBB6E1F56}"/>
              </a:ext>
            </a:extLst>
          </p:cNvPr>
          <p:cNvPicPr>
            <a:picLocks noChangeAspect="1"/>
          </p:cNvPicPr>
          <p:nvPr/>
        </p:nvPicPr>
        <p:blipFill>
          <a:blip r:embed="rId3"/>
          <a:stretch>
            <a:fillRect/>
          </a:stretch>
        </p:blipFill>
        <p:spPr>
          <a:xfrm>
            <a:off x="-906278" y="-243840"/>
            <a:ext cx="13963458" cy="4170256"/>
          </a:xfrm>
          <a:prstGeom prst="rect">
            <a:avLst/>
          </a:prstGeom>
        </p:spPr>
      </p:pic>
      <p:sp>
        <p:nvSpPr>
          <p:cNvPr id="4" name="TextBox 3">
            <a:extLst>
              <a:ext uri="{FF2B5EF4-FFF2-40B4-BE49-F238E27FC236}">
                <a16:creationId xmlns:a16="http://schemas.microsoft.com/office/drawing/2014/main" id="{B4368B43-C5E2-E732-0692-F0DF9A920171}"/>
              </a:ext>
            </a:extLst>
          </p:cNvPr>
          <p:cNvSpPr txBox="1"/>
          <p:nvPr/>
        </p:nvSpPr>
        <p:spPr>
          <a:xfrm>
            <a:off x="391101" y="531657"/>
            <a:ext cx="11430116" cy="2135200"/>
          </a:xfrm>
          <a:prstGeom prst="rect">
            <a:avLst/>
          </a:prstGeom>
          <a:noFill/>
        </p:spPr>
        <p:txBody>
          <a:bodyPr wrap="square">
            <a:spAutoFit/>
          </a:bodyPr>
          <a:lstStyle/>
          <a:p>
            <a:pPr algn="ctr">
              <a:lnSpc>
                <a:spcPct val="150000"/>
              </a:lnSpc>
            </a:pPr>
            <a:r>
              <a:rPr lang="en-GB" dirty="0">
                <a:latin typeface="Linkpen 17a Print" panose="03050602060000000000" pitchFamily="66" charset="77"/>
              </a:rPr>
              <a:t>"He and his wife, the noble Countess </a:t>
            </a:r>
            <a:r>
              <a:rPr lang="en-GB" dirty="0" err="1">
                <a:latin typeface="Linkpen 17a Print" panose="03050602060000000000" pitchFamily="66" charset="77"/>
              </a:rPr>
              <a:t>Godgifu</a:t>
            </a:r>
            <a:r>
              <a:rPr lang="en-GB" dirty="0">
                <a:latin typeface="Linkpen 17a Print" panose="03050602060000000000" pitchFamily="66" charset="77"/>
              </a:rPr>
              <a:t>, a worshipper of God and devout lover of St Mary ever-virgin, built the monastery there from the foundations out of their own patrimony, and endowed it adequately with lands and made it so rich in various ornaments that in no monastery in England might be found the abundance of gold, silver, gems and precious stones that was at that time in its possession."</a:t>
            </a:r>
          </a:p>
        </p:txBody>
      </p:sp>
      <p:grpSp>
        <p:nvGrpSpPr>
          <p:cNvPr id="20" name="Group 19" descr="A caption that reads,  'The Chronicle of John of Worcester'. ">
            <a:extLst>
              <a:ext uri="{FF2B5EF4-FFF2-40B4-BE49-F238E27FC236}">
                <a16:creationId xmlns:a16="http://schemas.microsoft.com/office/drawing/2014/main" id="{CB5828D8-0D3B-D0D4-F09A-8C144DDD90FD}"/>
              </a:ext>
            </a:extLst>
          </p:cNvPr>
          <p:cNvGrpSpPr/>
          <p:nvPr/>
        </p:nvGrpSpPr>
        <p:grpSpPr>
          <a:xfrm>
            <a:off x="7973618" y="2899383"/>
            <a:ext cx="4380940" cy="328983"/>
            <a:chOff x="7973618" y="2899383"/>
            <a:chExt cx="4380940" cy="328983"/>
          </a:xfrm>
        </p:grpSpPr>
        <p:sp>
          <p:nvSpPr>
            <p:cNvPr id="17" name="TextBox 16">
              <a:extLst>
                <a:ext uri="{FF2B5EF4-FFF2-40B4-BE49-F238E27FC236}">
                  <a16:creationId xmlns:a16="http://schemas.microsoft.com/office/drawing/2014/main" id="{78265DDE-DF9B-FB1D-B17D-C2A55AE83CD2}"/>
                </a:ext>
              </a:extLst>
            </p:cNvPr>
            <p:cNvSpPr txBox="1"/>
            <p:nvPr/>
          </p:nvSpPr>
          <p:spPr>
            <a:xfrm>
              <a:off x="8173654" y="2920589"/>
              <a:ext cx="4180904" cy="307777"/>
            </a:xfrm>
            <a:prstGeom prst="rect">
              <a:avLst/>
            </a:prstGeom>
            <a:noFill/>
          </p:spPr>
          <p:txBody>
            <a:bodyPr wrap="square" rtlCol="0">
              <a:spAutoFit/>
            </a:bodyPr>
            <a:lstStyle/>
            <a:p>
              <a:r>
                <a:rPr lang="en-GB" sz="1400" dirty="0">
                  <a:latin typeface="Linkpen 17a Print" panose="03050602060000000000" pitchFamily="66" charset="77"/>
                </a:rPr>
                <a:t>The Chronicle of </a:t>
              </a:r>
              <a:r>
                <a:rPr lang="en-GB" sz="1400" b="0" i="0" dirty="0">
                  <a:solidFill>
                    <a:srgbClr val="202122"/>
                  </a:solidFill>
                  <a:effectLst/>
                  <a:latin typeface="Linkpen 17a Print" panose="03050602060000000000" pitchFamily="66" charset="77"/>
                </a:rPr>
                <a:t>John of Worcester</a:t>
              </a:r>
              <a:endParaRPr lang="en-GB" sz="1400" dirty="0">
                <a:latin typeface="Linkpen 17a Print" panose="03050602060000000000" pitchFamily="66" charset="77"/>
              </a:endParaRPr>
            </a:p>
          </p:txBody>
        </p:sp>
        <p:pic>
          <p:nvPicPr>
            <p:cNvPr id="18" name="Picture 17" descr="A black drop of water&#10;&#10;Description automatically generated">
              <a:extLst>
                <a:ext uri="{FF2B5EF4-FFF2-40B4-BE49-F238E27FC236}">
                  <a16:creationId xmlns:a16="http://schemas.microsoft.com/office/drawing/2014/main" id="{181E84F3-F9FF-735F-E27C-45DE2DCB5D53}"/>
                </a:ext>
              </a:extLst>
            </p:cNvPr>
            <p:cNvPicPr>
              <a:picLocks noChangeAspect="1"/>
            </p:cNvPicPr>
            <p:nvPr/>
          </p:nvPicPr>
          <p:blipFill>
            <a:blip r:embed="rId4"/>
            <a:stretch>
              <a:fillRect/>
            </a:stretch>
          </p:blipFill>
          <p:spPr>
            <a:xfrm rot="16200000">
              <a:off x="7932870" y="2940131"/>
              <a:ext cx="281532" cy="200036"/>
            </a:xfrm>
            <a:prstGeom prst="rect">
              <a:avLst/>
            </a:prstGeom>
          </p:spPr>
        </p:pic>
      </p:grpSp>
      <p:sp>
        <p:nvSpPr>
          <p:cNvPr id="10" name="TextBox 9">
            <a:extLst>
              <a:ext uri="{FF2B5EF4-FFF2-40B4-BE49-F238E27FC236}">
                <a16:creationId xmlns:a16="http://schemas.microsoft.com/office/drawing/2014/main" id="{49FAE978-342E-CBA0-36F1-731AFB56F5F5}"/>
              </a:ext>
            </a:extLst>
          </p:cNvPr>
          <p:cNvSpPr txBox="1"/>
          <p:nvPr/>
        </p:nvSpPr>
        <p:spPr>
          <a:xfrm>
            <a:off x="274320" y="3530600"/>
            <a:ext cx="11663679" cy="400110"/>
          </a:xfrm>
          <a:prstGeom prst="rect">
            <a:avLst/>
          </a:prstGeom>
          <a:noFill/>
        </p:spPr>
        <p:txBody>
          <a:bodyPr wrap="square">
            <a:spAutoFit/>
          </a:bodyPr>
          <a:lstStyle/>
          <a:p>
            <a:pPr algn="ctr">
              <a:lnSpc>
                <a:spcPts val="2420"/>
              </a:lnSpc>
            </a:pPr>
            <a:r>
              <a:rPr lang="en-GB" sz="2400" dirty="0">
                <a:solidFill>
                  <a:srgbClr val="F9B821"/>
                </a:solidFill>
                <a:latin typeface="Superclarendon Rg" panose="02000505080000020003" pitchFamily="2" charset="77"/>
              </a:rPr>
              <a:t>Can you infer what the words ‘patrimony’ and ‘endowed’ mean?</a:t>
            </a:r>
          </a:p>
        </p:txBody>
      </p:sp>
      <p:sp>
        <p:nvSpPr>
          <p:cNvPr id="11" name="TextBox 10">
            <a:extLst>
              <a:ext uri="{FF2B5EF4-FFF2-40B4-BE49-F238E27FC236}">
                <a16:creationId xmlns:a16="http://schemas.microsoft.com/office/drawing/2014/main" id="{A43EF788-CD98-1DB3-8D62-090E94B4909C}"/>
              </a:ext>
            </a:extLst>
          </p:cNvPr>
          <p:cNvSpPr txBox="1"/>
          <p:nvPr/>
        </p:nvSpPr>
        <p:spPr>
          <a:xfrm>
            <a:off x="274320" y="4234975"/>
            <a:ext cx="11663679" cy="400110"/>
          </a:xfrm>
          <a:prstGeom prst="rect">
            <a:avLst/>
          </a:prstGeom>
          <a:noFill/>
        </p:spPr>
        <p:txBody>
          <a:bodyPr wrap="square">
            <a:spAutoFit/>
          </a:bodyPr>
          <a:lstStyle/>
          <a:p>
            <a:pPr algn="ctr">
              <a:lnSpc>
                <a:spcPts val="2420"/>
              </a:lnSpc>
            </a:pPr>
            <a:r>
              <a:rPr lang="en-GB" sz="2400" dirty="0">
                <a:solidFill>
                  <a:srgbClr val="F9B821"/>
                </a:solidFill>
                <a:latin typeface="Superclarendon Rg" panose="02000505080000020003" pitchFamily="2" charset="77"/>
              </a:rPr>
              <a:t>What does this description tell us about </a:t>
            </a:r>
            <a:r>
              <a:rPr lang="en-GB" sz="2400" dirty="0" err="1">
                <a:solidFill>
                  <a:srgbClr val="F9B821"/>
                </a:solidFill>
                <a:latin typeface="Superclarendon Rg" panose="02000505080000020003" pitchFamily="2" charset="77"/>
              </a:rPr>
              <a:t>Leofric</a:t>
            </a:r>
            <a:r>
              <a:rPr lang="en-GB" sz="2400" dirty="0">
                <a:solidFill>
                  <a:srgbClr val="F9B821"/>
                </a:solidFill>
                <a:latin typeface="Superclarendon Rg" panose="02000505080000020003" pitchFamily="2" charset="77"/>
              </a:rPr>
              <a:t> and his wife?</a:t>
            </a:r>
          </a:p>
        </p:txBody>
      </p:sp>
      <p:sp>
        <p:nvSpPr>
          <p:cNvPr id="12" name="TextBox 11">
            <a:extLst>
              <a:ext uri="{FF2B5EF4-FFF2-40B4-BE49-F238E27FC236}">
                <a16:creationId xmlns:a16="http://schemas.microsoft.com/office/drawing/2014/main" id="{726527A6-CB17-8908-7587-EF64845DC829}"/>
              </a:ext>
            </a:extLst>
          </p:cNvPr>
          <p:cNvSpPr txBox="1"/>
          <p:nvPr/>
        </p:nvSpPr>
        <p:spPr>
          <a:xfrm>
            <a:off x="274320" y="4939350"/>
            <a:ext cx="11663679" cy="400110"/>
          </a:xfrm>
          <a:prstGeom prst="rect">
            <a:avLst/>
          </a:prstGeom>
          <a:noFill/>
        </p:spPr>
        <p:txBody>
          <a:bodyPr wrap="square">
            <a:spAutoFit/>
          </a:bodyPr>
          <a:lstStyle/>
          <a:p>
            <a:pPr algn="ctr">
              <a:lnSpc>
                <a:spcPts val="2420"/>
              </a:lnSpc>
            </a:pPr>
            <a:r>
              <a:rPr lang="en-GB" sz="2400" dirty="0">
                <a:solidFill>
                  <a:srgbClr val="F9B821"/>
                </a:solidFill>
                <a:latin typeface="Superclarendon Rg" panose="02000505080000020003" pitchFamily="2" charset="77"/>
              </a:rPr>
              <a:t>Do you know the names of any ‘gems or precious stones?’</a:t>
            </a:r>
          </a:p>
        </p:txBody>
      </p:sp>
      <p:sp>
        <p:nvSpPr>
          <p:cNvPr id="13" name="TextBox 12">
            <a:extLst>
              <a:ext uri="{FF2B5EF4-FFF2-40B4-BE49-F238E27FC236}">
                <a16:creationId xmlns:a16="http://schemas.microsoft.com/office/drawing/2014/main" id="{3FAD1458-0389-FF98-4C47-D3CCE98C1955}"/>
              </a:ext>
            </a:extLst>
          </p:cNvPr>
          <p:cNvSpPr txBox="1"/>
          <p:nvPr/>
        </p:nvSpPr>
        <p:spPr>
          <a:xfrm>
            <a:off x="264159" y="5648019"/>
            <a:ext cx="11663679" cy="830997"/>
          </a:xfrm>
          <a:prstGeom prst="rect">
            <a:avLst/>
          </a:prstGeom>
          <a:noFill/>
        </p:spPr>
        <p:txBody>
          <a:bodyPr wrap="square">
            <a:spAutoFit/>
          </a:bodyPr>
          <a:lstStyle/>
          <a:p>
            <a:pPr algn="ctr"/>
            <a:r>
              <a:rPr lang="en-GB" sz="2400" dirty="0">
                <a:solidFill>
                  <a:srgbClr val="F9B821"/>
                </a:solidFill>
                <a:latin typeface="Superclarendon Rg" panose="02000505080000020003" pitchFamily="2" charset="77"/>
              </a:rPr>
              <a:t>Why would this help the settlement of </a:t>
            </a:r>
          </a:p>
          <a:p>
            <a:pPr algn="ctr"/>
            <a:r>
              <a:rPr lang="en-GB" sz="2400" dirty="0">
                <a:solidFill>
                  <a:srgbClr val="F9B821"/>
                </a:solidFill>
                <a:latin typeface="Superclarendon Rg" panose="02000505080000020003" pitchFamily="2" charset="77"/>
              </a:rPr>
              <a:t>Coventry to grow?</a:t>
            </a:r>
          </a:p>
        </p:txBody>
      </p:sp>
      <p:pic>
        <p:nvPicPr>
          <p:cNvPr id="14" name="Picture 13">
            <a:extLst>
              <a:ext uri="{FF2B5EF4-FFF2-40B4-BE49-F238E27FC236}">
                <a16:creationId xmlns:a16="http://schemas.microsoft.com/office/drawing/2014/main" id="{229D9094-3662-A645-CB33-E0251885B274}"/>
              </a:ext>
              <a:ext uri="{C183D7F6-B498-43B3-948B-1728B52AA6E4}">
                <adec:decorative xmlns:adec="http://schemas.microsoft.com/office/drawing/2017/decorative" val="1"/>
              </a:ext>
            </a:extLst>
          </p:cNvPr>
          <p:cNvPicPr>
            <a:picLocks noChangeAspect="1"/>
          </p:cNvPicPr>
          <p:nvPr/>
        </p:nvPicPr>
        <p:blipFill rotWithShape="1">
          <a:blip r:embed="rId5"/>
          <a:srcRect l="84460" t="77289"/>
          <a:stretch/>
        </p:blipFill>
        <p:spPr>
          <a:xfrm>
            <a:off x="10297391" y="5299364"/>
            <a:ext cx="1894608" cy="1557194"/>
          </a:xfrm>
          <a:prstGeom prst="rect">
            <a:avLst/>
          </a:prstGeom>
        </p:spPr>
      </p:pic>
    </p:spTree>
    <p:extLst>
      <p:ext uri="{BB962C8B-B14F-4D97-AF65-F5344CB8AC3E}">
        <p14:creationId xmlns:p14="http://schemas.microsoft.com/office/powerpoint/2010/main" val="9252087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1" grpId="0"/>
      <p:bldP spid="12" grpId="0"/>
      <p:bldP spid="13"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384</TotalTime>
  <Words>948</Words>
  <Application>Microsoft Macintosh PowerPoint</Application>
  <PresentationFormat>Widescreen</PresentationFormat>
  <Paragraphs>77</Paragraphs>
  <Slides>12</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Calibri Light</vt:lpstr>
      <vt:lpstr>Aptos</vt:lpstr>
      <vt:lpstr>Arial</vt:lpstr>
      <vt:lpstr>Superclarendon Rg</vt:lpstr>
      <vt:lpstr>Linkpen 17a Print</vt:lpstr>
      <vt:lpstr>Calibri</vt:lpstr>
      <vt:lpstr>Office Theme</vt:lpstr>
      <vt:lpstr>How did Coventry begin?</vt:lpstr>
      <vt:lpstr>An Ever-Changing city</vt:lpstr>
      <vt:lpstr>Earliest Signs</vt:lpstr>
      <vt:lpstr>The Forest of Arden</vt:lpstr>
      <vt:lpstr>The River</vt:lpstr>
      <vt:lpstr>A Cattle Village</vt:lpstr>
      <vt:lpstr>The Earliest Development</vt:lpstr>
      <vt:lpstr>Earl Leofric</vt:lpstr>
      <vt:lpstr>The Monastery</vt:lpstr>
      <vt:lpstr>Growth</vt:lpstr>
      <vt:lpstr>Why Coventry?</vt:lpstr>
      <vt:lpstr>Timeline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Hannah Johnson</cp:lastModifiedBy>
  <cp:revision>37</cp:revision>
  <dcterms:created xsi:type="dcterms:W3CDTF">2022-12-09T08:02:53Z</dcterms:created>
  <dcterms:modified xsi:type="dcterms:W3CDTF">2024-03-14T14:46:07Z</dcterms:modified>
</cp:coreProperties>
</file>