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27"/>
  </p:notesMasterIdLst>
  <p:sldIdLst>
    <p:sldId id="256" r:id="rId2"/>
    <p:sldId id="257" r:id="rId3"/>
    <p:sldId id="260" r:id="rId4"/>
    <p:sldId id="261" r:id="rId5"/>
    <p:sldId id="262" r:id="rId6"/>
    <p:sldId id="263" r:id="rId7"/>
    <p:sldId id="264" r:id="rId8"/>
    <p:sldId id="265" r:id="rId9"/>
    <p:sldId id="266" r:id="rId10"/>
    <p:sldId id="267" r:id="rId11"/>
    <p:sldId id="282" r:id="rId12"/>
    <p:sldId id="268" r:id="rId13"/>
    <p:sldId id="269" r:id="rId14"/>
    <p:sldId id="270" r:id="rId15"/>
    <p:sldId id="271" r:id="rId16"/>
    <p:sldId id="272" r:id="rId17"/>
    <p:sldId id="273" r:id="rId18"/>
    <p:sldId id="274" r:id="rId19"/>
    <p:sldId id="275" r:id="rId20"/>
    <p:sldId id="276" r:id="rId21"/>
    <p:sldId id="278" r:id="rId22"/>
    <p:sldId id="279" r:id="rId23"/>
    <p:sldId id="277" r:id="rId24"/>
    <p:sldId id="280" r:id="rId25"/>
    <p:sldId id="281" r:id="rId26"/>
  </p:sldIdLst>
  <p:sldSz cx="12192000" cy="6858000"/>
  <p:notesSz cx="6858000" cy="9144000"/>
  <p:embeddedFontLst>
    <p:embeddedFont>
      <p:font typeface="Aptos" panose="020B0004020202020204" pitchFamily="34" charset="0"/>
      <p:regular r:id="rId28"/>
      <p:bold r:id="rId29"/>
      <p:italic r:id="rId30"/>
      <p:boldItalic r:id="rId31"/>
    </p:embeddedFont>
    <p:embeddedFont>
      <p:font typeface="Calibri" panose="020F0502020204030204" pitchFamily="34" charset="0"/>
      <p:regular r:id="rId32"/>
      <p:bold r:id="rId33"/>
      <p:italic r:id="rId34"/>
      <p:boldItalic r:id="rId35"/>
    </p:embeddedFont>
    <p:embeddedFont>
      <p:font typeface="Calibri Light" panose="020F0302020204030204" pitchFamily="34" charset="0"/>
      <p:regular r:id="rId36"/>
      <p:italic r:id="rId37"/>
    </p:embeddedFont>
    <p:embeddedFont>
      <p:font typeface="Nunito" panose="00000500000000000000" pitchFamily="2" charset="0"/>
      <p:regular r:id="rId38"/>
      <p:bold r:id="rId39"/>
      <p:italic r:id="rId40"/>
      <p:boldItalic r:id="rId41"/>
    </p:embeddedFont>
    <p:embeddedFont>
      <p:font typeface="Superclarendon Rg" panose="02060605060000020003" pitchFamily="18" charset="0"/>
      <p:regular r:id="rId42"/>
      <p:bold r:id="rId43"/>
      <p:italic r:id="rId44"/>
      <p:boldItalic r:id="rId4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2D4EA"/>
    <a:srgbClr val="35343D"/>
    <a:srgbClr val="B65379"/>
    <a:srgbClr val="F49734"/>
    <a:srgbClr val="F6A548"/>
    <a:srgbClr val="79B963"/>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CD486B7-CC3F-47FE-A682-793E6984F241}" v="5" dt="2024-07-29T16:11:09.29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337"/>
    <p:restoredTop sz="96327"/>
  </p:normalViewPr>
  <p:slideViewPr>
    <p:cSldViewPr snapToGrid="0">
      <p:cViewPr varScale="1">
        <p:scale>
          <a:sx n="105" d="100"/>
          <a:sy n="105" d="100"/>
        </p:scale>
        <p:origin x="180" y="132"/>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12.fntdata"/><Relationship Id="rId21" Type="http://schemas.openxmlformats.org/officeDocument/2006/relationships/slide" Target="slides/slide20.xml"/><Relationship Id="rId34" Type="http://schemas.openxmlformats.org/officeDocument/2006/relationships/font" Target="fonts/font7.fntdata"/><Relationship Id="rId42" Type="http://schemas.openxmlformats.org/officeDocument/2006/relationships/font" Target="fonts/font15.fntdata"/><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2.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font" Target="fonts/font10.fntdata"/><Relationship Id="rId40" Type="http://schemas.openxmlformats.org/officeDocument/2006/relationships/font" Target="fonts/font13.fntdata"/><Relationship Id="rId45" Type="http://schemas.openxmlformats.org/officeDocument/2006/relationships/font" Target="fonts/font1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font" Target="fonts/font9.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4" Type="http://schemas.openxmlformats.org/officeDocument/2006/relationships/font" Target="fonts/font1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43" Type="http://schemas.openxmlformats.org/officeDocument/2006/relationships/font" Target="fonts/font16.fntdata"/><Relationship Id="rId48" Type="http://schemas.openxmlformats.org/officeDocument/2006/relationships/theme" Target="theme/theme1.xml"/><Relationship Id="rId8" Type="http://schemas.openxmlformats.org/officeDocument/2006/relationships/slide" Target="slides/slide7.xml"/><Relationship Id="rId51"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font" Target="fonts/font11.fntdata"/><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atherine McHarg" userId="88b8f76c-9ae3-4745-88eb-fe0667a22af5" providerId="ADAL" clId="{ACD486B7-CC3F-47FE-A682-793E6984F241}"/>
    <pc:docChg chg="modSld">
      <pc:chgData name="Catherine McHarg" userId="88b8f76c-9ae3-4745-88eb-fe0667a22af5" providerId="ADAL" clId="{ACD486B7-CC3F-47FE-A682-793E6984F241}" dt="2024-07-29T16:11:09.290" v="13" actId="20577"/>
      <pc:docMkLst>
        <pc:docMk/>
      </pc:docMkLst>
      <pc:sldChg chg="modSp mod">
        <pc:chgData name="Catherine McHarg" userId="88b8f76c-9ae3-4745-88eb-fe0667a22af5" providerId="ADAL" clId="{ACD486B7-CC3F-47FE-A682-793E6984F241}" dt="2024-07-29T16:06:00.733" v="7" actId="14100"/>
        <pc:sldMkLst>
          <pc:docMk/>
          <pc:sldMk cId="1110100021" sldId="262"/>
        </pc:sldMkLst>
        <pc:spChg chg="mod">
          <ac:chgData name="Catherine McHarg" userId="88b8f76c-9ae3-4745-88eb-fe0667a22af5" providerId="ADAL" clId="{ACD486B7-CC3F-47FE-A682-793E6984F241}" dt="2024-07-29T16:04:45.648" v="0" actId="14100"/>
          <ac:spMkLst>
            <pc:docMk/>
            <pc:sldMk cId="1110100021" sldId="262"/>
            <ac:spMk id="9" creationId="{0D4B5550-5F14-C24D-0025-2FB5B690B457}"/>
          </ac:spMkLst>
        </pc:spChg>
        <pc:spChg chg="mod">
          <ac:chgData name="Catherine McHarg" userId="88b8f76c-9ae3-4745-88eb-fe0667a22af5" providerId="ADAL" clId="{ACD486B7-CC3F-47FE-A682-793E6984F241}" dt="2024-07-29T16:05:07.547" v="1" actId="1076"/>
          <ac:spMkLst>
            <pc:docMk/>
            <pc:sldMk cId="1110100021" sldId="262"/>
            <ac:spMk id="10" creationId="{708ECA80-9718-415C-598B-F72910054058}"/>
          </ac:spMkLst>
        </pc:spChg>
        <pc:spChg chg="mod">
          <ac:chgData name="Catherine McHarg" userId="88b8f76c-9ae3-4745-88eb-fe0667a22af5" providerId="ADAL" clId="{ACD486B7-CC3F-47FE-A682-793E6984F241}" dt="2024-07-29T16:05:21.084" v="2" actId="1076"/>
          <ac:spMkLst>
            <pc:docMk/>
            <pc:sldMk cId="1110100021" sldId="262"/>
            <ac:spMk id="12" creationId="{B2E21710-C52E-BAF7-C6F9-0D7EEC730866}"/>
          </ac:spMkLst>
        </pc:spChg>
        <pc:spChg chg="mod">
          <ac:chgData name="Catherine McHarg" userId="88b8f76c-9ae3-4745-88eb-fe0667a22af5" providerId="ADAL" clId="{ACD486B7-CC3F-47FE-A682-793E6984F241}" dt="2024-07-29T16:05:52.391" v="6" actId="14100"/>
          <ac:spMkLst>
            <pc:docMk/>
            <pc:sldMk cId="1110100021" sldId="262"/>
            <ac:spMk id="13" creationId="{832EB55E-91AA-A61B-31A2-41E16BB3650E}"/>
          </ac:spMkLst>
        </pc:spChg>
        <pc:spChg chg="mod">
          <ac:chgData name="Catherine McHarg" userId="88b8f76c-9ae3-4745-88eb-fe0667a22af5" providerId="ADAL" clId="{ACD486B7-CC3F-47FE-A682-793E6984F241}" dt="2024-07-29T16:06:00.733" v="7" actId="14100"/>
          <ac:spMkLst>
            <pc:docMk/>
            <pc:sldMk cId="1110100021" sldId="262"/>
            <ac:spMk id="17" creationId="{176A7B92-5352-4039-4E16-4F155A7CDB59}"/>
          </ac:spMkLst>
        </pc:spChg>
      </pc:sldChg>
      <pc:sldChg chg="modSp mod">
        <pc:chgData name="Catherine McHarg" userId="88b8f76c-9ae3-4745-88eb-fe0667a22af5" providerId="ADAL" clId="{ACD486B7-CC3F-47FE-A682-793E6984F241}" dt="2024-07-29T16:07:03.880" v="10" actId="20577"/>
        <pc:sldMkLst>
          <pc:docMk/>
          <pc:sldMk cId="3896785162" sldId="264"/>
        </pc:sldMkLst>
        <pc:spChg chg="mod">
          <ac:chgData name="Catherine McHarg" userId="88b8f76c-9ae3-4745-88eb-fe0667a22af5" providerId="ADAL" clId="{ACD486B7-CC3F-47FE-A682-793E6984F241}" dt="2024-07-29T16:07:03.880" v="10" actId="20577"/>
          <ac:spMkLst>
            <pc:docMk/>
            <pc:sldMk cId="3896785162" sldId="264"/>
            <ac:spMk id="9" creationId="{0D4B5550-5F14-C24D-0025-2FB5B690B457}"/>
          </ac:spMkLst>
        </pc:spChg>
      </pc:sldChg>
      <pc:sldChg chg="modSp">
        <pc:chgData name="Catherine McHarg" userId="88b8f76c-9ae3-4745-88eb-fe0667a22af5" providerId="ADAL" clId="{ACD486B7-CC3F-47FE-A682-793E6984F241}" dt="2024-07-29T16:09:03.818" v="11" actId="20577"/>
        <pc:sldMkLst>
          <pc:docMk/>
          <pc:sldMk cId="1719353554" sldId="273"/>
        </pc:sldMkLst>
        <pc:spChg chg="mod">
          <ac:chgData name="Catherine McHarg" userId="88b8f76c-9ae3-4745-88eb-fe0667a22af5" providerId="ADAL" clId="{ACD486B7-CC3F-47FE-A682-793E6984F241}" dt="2024-07-29T16:09:03.818" v="11" actId="20577"/>
          <ac:spMkLst>
            <pc:docMk/>
            <pc:sldMk cId="1719353554" sldId="273"/>
            <ac:spMk id="9" creationId="{0D4B5550-5F14-C24D-0025-2FB5B690B457}"/>
          </ac:spMkLst>
        </pc:spChg>
      </pc:sldChg>
      <pc:sldChg chg="modSp">
        <pc:chgData name="Catherine McHarg" userId="88b8f76c-9ae3-4745-88eb-fe0667a22af5" providerId="ADAL" clId="{ACD486B7-CC3F-47FE-A682-793E6984F241}" dt="2024-07-29T16:11:09.290" v="13" actId="20577"/>
        <pc:sldMkLst>
          <pc:docMk/>
          <pc:sldMk cId="3219156031" sldId="280"/>
        </pc:sldMkLst>
        <pc:spChg chg="mod">
          <ac:chgData name="Catherine McHarg" userId="88b8f76c-9ae3-4745-88eb-fe0667a22af5" providerId="ADAL" clId="{ACD486B7-CC3F-47FE-A682-793E6984F241}" dt="2024-07-29T16:11:09.290" v="13" actId="20577"/>
          <ac:spMkLst>
            <pc:docMk/>
            <pc:sldMk cId="3219156031" sldId="280"/>
            <ac:spMk id="14" creationId="{09E1CE51-9F9E-741D-E5B3-53D2DF5FAA9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7/29/2024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10</a:t>
            </a:fld>
            <a:endParaRPr lang="en-US"/>
          </a:p>
        </p:txBody>
      </p:sp>
    </p:spTree>
    <p:extLst>
      <p:ext uri="{BB962C8B-B14F-4D97-AF65-F5344CB8AC3E}">
        <p14:creationId xmlns:p14="http://schemas.microsoft.com/office/powerpoint/2010/main" val="30660509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11</a:t>
            </a:fld>
            <a:endParaRPr lang="en-US"/>
          </a:p>
        </p:txBody>
      </p:sp>
    </p:spTree>
    <p:extLst>
      <p:ext uri="{BB962C8B-B14F-4D97-AF65-F5344CB8AC3E}">
        <p14:creationId xmlns:p14="http://schemas.microsoft.com/office/powerpoint/2010/main" val="26196108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12</a:t>
            </a:fld>
            <a:endParaRPr lang="en-US"/>
          </a:p>
        </p:txBody>
      </p:sp>
    </p:spTree>
    <p:extLst>
      <p:ext uri="{BB962C8B-B14F-4D97-AF65-F5344CB8AC3E}">
        <p14:creationId xmlns:p14="http://schemas.microsoft.com/office/powerpoint/2010/main" val="13236735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13</a:t>
            </a:fld>
            <a:endParaRPr lang="en-US"/>
          </a:p>
        </p:txBody>
      </p:sp>
    </p:spTree>
    <p:extLst>
      <p:ext uri="{BB962C8B-B14F-4D97-AF65-F5344CB8AC3E}">
        <p14:creationId xmlns:p14="http://schemas.microsoft.com/office/powerpoint/2010/main" val="24407552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14</a:t>
            </a:fld>
            <a:endParaRPr lang="en-US"/>
          </a:p>
        </p:txBody>
      </p:sp>
    </p:spTree>
    <p:extLst>
      <p:ext uri="{BB962C8B-B14F-4D97-AF65-F5344CB8AC3E}">
        <p14:creationId xmlns:p14="http://schemas.microsoft.com/office/powerpoint/2010/main" val="15190478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15</a:t>
            </a:fld>
            <a:endParaRPr lang="en-US"/>
          </a:p>
        </p:txBody>
      </p:sp>
    </p:spTree>
    <p:extLst>
      <p:ext uri="{BB962C8B-B14F-4D97-AF65-F5344CB8AC3E}">
        <p14:creationId xmlns:p14="http://schemas.microsoft.com/office/powerpoint/2010/main" val="25185416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16</a:t>
            </a:fld>
            <a:endParaRPr lang="en-US"/>
          </a:p>
        </p:txBody>
      </p:sp>
    </p:spTree>
    <p:extLst>
      <p:ext uri="{BB962C8B-B14F-4D97-AF65-F5344CB8AC3E}">
        <p14:creationId xmlns:p14="http://schemas.microsoft.com/office/powerpoint/2010/main" val="21249926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17</a:t>
            </a:fld>
            <a:endParaRPr lang="en-US"/>
          </a:p>
        </p:txBody>
      </p:sp>
    </p:spTree>
    <p:extLst>
      <p:ext uri="{BB962C8B-B14F-4D97-AF65-F5344CB8AC3E}">
        <p14:creationId xmlns:p14="http://schemas.microsoft.com/office/powerpoint/2010/main" val="34440958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18</a:t>
            </a:fld>
            <a:endParaRPr lang="en-US"/>
          </a:p>
        </p:txBody>
      </p:sp>
    </p:spTree>
    <p:extLst>
      <p:ext uri="{BB962C8B-B14F-4D97-AF65-F5344CB8AC3E}">
        <p14:creationId xmlns:p14="http://schemas.microsoft.com/office/powerpoint/2010/main" val="144912981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19</a:t>
            </a:fld>
            <a:endParaRPr lang="en-US"/>
          </a:p>
        </p:txBody>
      </p:sp>
    </p:spTree>
    <p:extLst>
      <p:ext uri="{BB962C8B-B14F-4D97-AF65-F5344CB8AC3E}">
        <p14:creationId xmlns:p14="http://schemas.microsoft.com/office/powerpoint/2010/main" val="4257015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a:t>
            </a:fld>
            <a:endParaRPr lang="en-US"/>
          </a:p>
        </p:txBody>
      </p:sp>
    </p:spTree>
    <p:extLst>
      <p:ext uri="{BB962C8B-B14F-4D97-AF65-F5344CB8AC3E}">
        <p14:creationId xmlns:p14="http://schemas.microsoft.com/office/powerpoint/2010/main" val="3079086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20</a:t>
            </a:fld>
            <a:endParaRPr lang="en-US"/>
          </a:p>
        </p:txBody>
      </p:sp>
    </p:spTree>
    <p:extLst>
      <p:ext uri="{BB962C8B-B14F-4D97-AF65-F5344CB8AC3E}">
        <p14:creationId xmlns:p14="http://schemas.microsoft.com/office/powerpoint/2010/main" val="25567512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21</a:t>
            </a:fld>
            <a:endParaRPr lang="en-US"/>
          </a:p>
        </p:txBody>
      </p:sp>
    </p:spTree>
    <p:extLst>
      <p:ext uri="{BB962C8B-B14F-4D97-AF65-F5344CB8AC3E}">
        <p14:creationId xmlns:p14="http://schemas.microsoft.com/office/powerpoint/2010/main" val="152262491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22</a:t>
            </a:fld>
            <a:endParaRPr lang="en-US"/>
          </a:p>
        </p:txBody>
      </p:sp>
    </p:spTree>
    <p:extLst>
      <p:ext uri="{BB962C8B-B14F-4D97-AF65-F5344CB8AC3E}">
        <p14:creationId xmlns:p14="http://schemas.microsoft.com/office/powerpoint/2010/main" val="39570345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23</a:t>
            </a:fld>
            <a:endParaRPr lang="en-US"/>
          </a:p>
        </p:txBody>
      </p:sp>
    </p:spTree>
    <p:extLst>
      <p:ext uri="{BB962C8B-B14F-4D97-AF65-F5344CB8AC3E}">
        <p14:creationId xmlns:p14="http://schemas.microsoft.com/office/powerpoint/2010/main" val="5832590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24</a:t>
            </a:fld>
            <a:endParaRPr lang="en-US"/>
          </a:p>
        </p:txBody>
      </p:sp>
    </p:spTree>
    <p:extLst>
      <p:ext uri="{BB962C8B-B14F-4D97-AF65-F5344CB8AC3E}">
        <p14:creationId xmlns:p14="http://schemas.microsoft.com/office/powerpoint/2010/main" val="11906061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25</a:t>
            </a:fld>
            <a:endParaRPr lang="en-US"/>
          </a:p>
        </p:txBody>
      </p:sp>
    </p:spTree>
    <p:extLst>
      <p:ext uri="{BB962C8B-B14F-4D97-AF65-F5344CB8AC3E}">
        <p14:creationId xmlns:p14="http://schemas.microsoft.com/office/powerpoint/2010/main" val="432076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3</a:t>
            </a:fld>
            <a:endParaRPr lang="en-US"/>
          </a:p>
        </p:txBody>
      </p:sp>
    </p:spTree>
    <p:extLst>
      <p:ext uri="{BB962C8B-B14F-4D97-AF65-F5344CB8AC3E}">
        <p14:creationId xmlns:p14="http://schemas.microsoft.com/office/powerpoint/2010/main" val="11006382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4</a:t>
            </a:fld>
            <a:endParaRPr lang="en-US"/>
          </a:p>
        </p:txBody>
      </p:sp>
    </p:spTree>
    <p:extLst>
      <p:ext uri="{BB962C8B-B14F-4D97-AF65-F5344CB8AC3E}">
        <p14:creationId xmlns:p14="http://schemas.microsoft.com/office/powerpoint/2010/main" val="86163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5</a:t>
            </a:fld>
            <a:endParaRPr lang="en-US"/>
          </a:p>
        </p:txBody>
      </p:sp>
    </p:spTree>
    <p:extLst>
      <p:ext uri="{BB962C8B-B14F-4D97-AF65-F5344CB8AC3E}">
        <p14:creationId xmlns:p14="http://schemas.microsoft.com/office/powerpoint/2010/main" val="16588963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6</a:t>
            </a:fld>
            <a:endParaRPr lang="en-US"/>
          </a:p>
        </p:txBody>
      </p:sp>
    </p:spTree>
    <p:extLst>
      <p:ext uri="{BB962C8B-B14F-4D97-AF65-F5344CB8AC3E}">
        <p14:creationId xmlns:p14="http://schemas.microsoft.com/office/powerpoint/2010/main" val="33002129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7</a:t>
            </a:fld>
            <a:endParaRPr lang="en-US"/>
          </a:p>
        </p:txBody>
      </p:sp>
    </p:spTree>
    <p:extLst>
      <p:ext uri="{BB962C8B-B14F-4D97-AF65-F5344CB8AC3E}">
        <p14:creationId xmlns:p14="http://schemas.microsoft.com/office/powerpoint/2010/main" val="18467547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8</a:t>
            </a:fld>
            <a:endParaRPr lang="en-US"/>
          </a:p>
        </p:txBody>
      </p:sp>
    </p:spTree>
    <p:extLst>
      <p:ext uri="{BB962C8B-B14F-4D97-AF65-F5344CB8AC3E}">
        <p14:creationId xmlns:p14="http://schemas.microsoft.com/office/powerpoint/2010/main" val="9931975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9</a:t>
            </a:fld>
            <a:endParaRPr lang="en-US"/>
          </a:p>
        </p:txBody>
      </p:sp>
    </p:spTree>
    <p:extLst>
      <p:ext uri="{BB962C8B-B14F-4D97-AF65-F5344CB8AC3E}">
        <p14:creationId xmlns:p14="http://schemas.microsoft.com/office/powerpoint/2010/main" val="22932336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7/29/2024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7/29/2024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7/29/2024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7/29/2024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7/29/2024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7/29/2024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7/29/2024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7/29/2024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1.png"/><Relationship Id="rId4" Type="http://schemas.openxmlformats.org/officeDocument/2006/relationships/image" Target="../media/image20.jpg"/></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23.jp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4.jpeg"/></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5.jpg"/></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6.jp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8.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7.png"/><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0.jp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35.jpg"/><Relationship Id="rId5" Type="http://schemas.openxmlformats.org/officeDocument/2006/relationships/image" Target="../media/image34.jpeg"/><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8.png"/></Relationships>
</file>

<file path=ppt/slides/_rels/slide25.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41.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4.jpe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77B0EAB-9800-EB94-6E28-50EDC09EB27E}"/>
              </a:ext>
            </a:extLst>
          </p:cNvPr>
          <p:cNvSpPr>
            <a:spLocks noGrp="1"/>
          </p:cNvSpPr>
          <p:nvPr>
            <p:ph type="ctrTitle"/>
          </p:nvPr>
        </p:nvSpPr>
        <p:spPr>
          <a:xfrm>
            <a:off x="1524000" y="-1005841"/>
            <a:ext cx="9144000" cy="660083"/>
          </a:xfrm>
        </p:spPr>
        <p:txBody>
          <a:bodyPr>
            <a:normAutofit fontScale="90000"/>
          </a:bodyPr>
          <a:lstStyle/>
          <a:p>
            <a:r>
              <a:rPr lang="en-US" dirty="0"/>
              <a:t>Derby at War</a:t>
            </a:r>
          </a:p>
        </p:txBody>
      </p:sp>
      <p:pic>
        <p:nvPicPr>
          <p:cNvPr id="9" name="Picture 8" descr="Derby at War">
            <a:extLst>
              <a:ext uri="{FF2B5EF4-FFF2-40B4-BE49-F238E27FC236}">
                <a16:creationId xmlns:a16="http://schemas.microsoft.com/office/drawing/2014/main" id="{010DC867-87C8-E427-DD50-9C1E5568531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 y="2146851"/>
            <a:ext cx="12191999" cy="2544419"/>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14383" y="5347252"/>
            <a:ext cx="1477616" cy="1509306"/>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23E91C36-88FF-5DD3-E211-A91BCF492388}"/>
              </a:ext>
            </a:extLst>
          </p:cNvPr>
          <p:cNvSpPr>
            <a:spLocks noGrp="1"/>
          </p:cNvSpPr>
          <p:nvPr>
            <p:ph type="ctrTitle"/>
          </p:nvPr>
        </p:nvSpPr>
        <p:spPr>
          <a:xfrm>
            <a:off x="1524000" y="-1168003"/>
            <a:ext cx="9144000" cy="1025843"/>
          </a:xfrm>
        </p:spPr>
        <p:txBody>
          <a:bodyPr>
            <a:normAutofit/>
          </a:bodyPr>
          <a:lstStyle/>
          <a:p>
            <a:r>
              <a:rPr lang="en-US" dirty="0"/>
              <a:t>Today</a:t>
            </a:r>
          </a:p>
        </p:txBody>
      </p:sp>
      <p:sp>
        <p:nvSpPr>
          <p:cNvPr id="9" name="TextBox 8">
            <a:extLst>
              <a:ext uri="{FF2B5EF4-FFF2-40B4-BE49-F238E27FC236}">
                <a16:creationId xmlns:a16="http://schemas.microsoft.com/office/drawing/2014/main" id="{0D4B5550-5F14-C24D-0025-2FB5B690B457}"/>
              </a:ext>
            </a:extLst>
          </p:cNvPr>
          <p:cNvSpPr txBox="1"/>
          <p:nvPr/>
        </p:nvSpPr>
        <p:spPr>
          <a:xfrm>
            <a:off x="356042" y="344560"/>
            <a:ext cx="6800132" cy="5757345"/>
          </a:xfrm>
          <a:prstGeom prst="rect">
            <a:avLst/>
          </a:prstGeom>
          <a:noFill/>
        </p:spPr>
        <p:txBody>
          <a:bodyPr wrap="square">
            <a:spAutoFit/>
          </a:bodyPr>
          <a:lstStyle/>
          <a:p>
            <a:pPr>
              <a:lnSpc>
                <a:spcPct val="150000"/>
              </a:lnSpc>
            </a:pPr>
            <a:r>
              <a:rPr lang="en-GB" sz="1900" dirty="0">
                <a:latin typeface="Linkpen 17a Print" panose="03050602060000000000" pitchFamily="66" charset="77"/>
              </a:rPr>
              <a:t>Today, we still remember and pay tribute to those soldiers who fought for our freedom during World War 1.</a:t>
            </a:r>
          </a:p>
          <a:p>
            <a:pPr>
              <a:lnSpc>
                <a:spcPct val="150000"/>
              </a:lnSpc>
            </a:pPr>
            <a:endParaRPr lang="en-GB" sz="1900" dirty="0">
              <a:latin typeface="Linkpen 17a Print" panose="03050602060000000000" pitchFamily="66" charset="77"/>
            </a:endParaRPr>
          </a:p>
          <a:p>
            <a:pPr>
              <a:lnSpc>
                <a:spcPct val="150000"/>
              </a:lnSpc>
            </a:pPr>
            <a:r>
              <a:rPr lang="en-GB" sz="1900" dirty="0">
                <a:latin typeface="Linkpen 17a Print" panose="03050602060000000000" pitchFamily="66" charset="77"/>
              </a:rPr>
              <a:t>We do this through Remembrance Day and other gestures such as maintaining monuments or places of rest, allowing people to have a place to pray, think and remember the past.</a:t>
            </a:r>
          </a:p>
          <a:p>
            <a:pPr>
              <a:lnSpc>
                <a:spcPct val="150000"/>
              </a:lnSpc>
            </a:pPr>
            <a:endParaRPr lang="en-GB" sz="1900" dirty="0">
              <a:latin typeface="Linkpen 17a Print" panose="03050602060000000000" pitchFamily="66" charset="77"/>
            </a:endParaRPr>
          </a:p>
          <a:p>
            <a:pPr>
              <a:lnSpc>
                <a:spcPct val="150000"/>
              </a:lnSpc>
            </a:pPr>
            <a:r>
              <a:rPr lang="en-GB" sz="1900" dirty="0">
                <a:latin typeface="Linkpen 17a Print" panose="03050602060000000000" pitchFamily="66" charset="77"/>
              </a:rPr>
              <a:t>A war memorial was built in Derby in 1924. It stands in front of the Derby Guildhall and commemorates those that died during the war.</a:t>
            </a:r>
          </a:p>
        </p:txBody>
      </p:sp>
      <p:pic>
        <p:nvPicPr>
          <p:cNvPr id="3" name="Picture 2" descr="A war memorial with a statue of a woman holding a baby infant of a cross. There are 2 red poppy wreaths at the foot of the statue.">
            <a:extLst>
              <a:ext uri="{FF2B5EF4-FFF2-40B4-BE49-F238E27FC236}">
                <a16:creationId xmlns:a16="http://schemas.microsoft.com/office/drawing/2014/main" id="{FECFBBD3-BCB9-1002-1875-18BB50DAB2AF}"/>
              </a:ext>
            </a:extLst>
          </p:cNvPr>
          <p:cNvPicPr>
            <a:picLocks noChangeAspect="1"/>
          </p:cNvPicPr>
          <p:nvPr/>
        </p:nvPicPr>
        <p:blipFill>
          <a:blip r:embed="rId4"/>
          <a:stretch>
            <a:fillRect/>
          </a:stretch>
        </p:blipFill>
        <p:spPr>
          <a:xfrm>
            <a:off x="7156174" y="275276"/>
            <a:ext cx="4751822" cy="6337560"/>
          </a:xfrm>
          <a:prstGeom prst="rect">
            <a:avLst/>
          </a:prstGeom>
          <a:ln w="28575">
            <a:solidFill>
              <a:schemeClr val="tx1"/>
            </a:solidFill>
          </a:ln>
        </p:spPr>
      </p:pic>
      <p:sp>
        <p:nvSpPr>
          <p:cNvPr id="5" name="TextBox 4">
            <a:extLst>
              <a:ext uri="{FF2B5EF4-FFF2-40B4-BE49-F238E27FC236}">
                <a16:creationId xmlns:a16="http://schemas.microsoft.com/office/drawing/2014/main" id="{3A688863-8C05-4769-C02E-1B389BB7C1D0}"/>
              </a:ext>
            </a:extLst>
          </p:cNvPr>
          <p:cNvSpPr txBox="1"/>
          <p:nvPr/>
        </p:nvSpPr>
        <p:spPr>
          <a:xfrm>
            <a:off x="7169426" y="6411310"/>
            <a:ext cx="2601091" cy="184666"/>
          </a:xfrm>
          <a:prstGeom prst="rect">
            <a:avLst/>
          </a:prstGeom>
          <a:noFill/>
        </p:spPr>
        <p:txBody>
          <a:bodyPr wrap="square">
            <a:spAutoFit/>
          </a:bodyPr>
          <a:lstStyle/>
          <a:p>
            <a:r>
              <a:rPr lang="en-GB" sz="600" b="0" i="0" dirty="0">
                <a:solidFill>
                  <a:srgbClr val="35343D"/>
                </a:solidFill>
                <a:effectLst/>
                <a:latin typeface="Nunito" panose="02000503000000000000" pitchFamily="2" charset="77"/>
              </a:rPr>
              <a:t>© Public Domain from Wikimedia Commons</a:t>
            </a:r>
            <a:endParaRPr lang="en-GB" sz="600" dirty="0">
              <a:solidFill>
                <a:srgbClr val="35343D"/>
              </a:solidFill>
              <a:latin typeface="Nunito" panose="02000503000000000000" pitchFamily="2" charset="77"/>
            </a:endParaRPr>
          </a:p>
        </p:txBody>
      </p:sp>
      <p:pic>
        <p:nvPicPr>
          <p:cNvPr id="2" name="Picture 1">
            <a:extLst>
              <a:ext uri="{FF2B5EF4-FFF2-40B4-BE49-F238E27FC236}">
                <a16:creationId xmlns:a16="http://schemas.microsoft.com/office/drawing/2014/main" id="{4AD56F15-2BC4-AE0B-AFD9-86DDBC6C3E5D}"/>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14383" y="5347252"/>
            <a:ext cx="1477616" cy="1509306"/>
          </a:xfrm>
          <a:prstGeom prst="rect">
            <a:avLst/>
          </a:prstGeom>
        </p:spPr>
      </p:pic>
    </p:spTree>
    <p:extLst>
      <p:ext uri="{BB962C8B-B14F-4D97-AF65-F5344CB8AC3E}">
        <p14:creationId xmlns:p14="http://schemas.microsoft.com/office/powerpoint/2010/main" val="211592641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animEffect transition="in" filter="fade">
                                      <p:cBhvr>
                                        <p:cTn id="11" dur="500"/>
                                        <p:tgtEl>
                                          <p:spTgt spid="9">
                                            <p:txEl>
                                              <p:pRg st="2" end="2"/>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xEl>
                                              <p:pRg st="4" end="4"/>
                                            </p:txEl>
                                          </p:spTgt>
                                        </p:tgtEl>
                                        <p:attrNameLst>
                                          <p:attrName>style.visibility</p:attrName>
                                        </p:attrNameLst>
                                      </p:cBhvr>
                                      <p:to>
                                        <p:strVal val="visible"/>
                                      </p:to>
                                    </p:set>
                                    <p:animEffect transition="in" filter="fade">
                                      <p:cBhvr>
                                        <p:cTn id="15"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23E91C36-88FF-5DD3-E211-A91BCF492388}"/>
              </a:ext>
            </a:extLst>
          </p:cNvPr>
          <p:cNvSpPr>
            <a:spLocks noGrp="1"/>
          </p:cNvSpPr>
          <p:nvPr>
            <p:ph type="ctrTitle"/>
          </p:nvPr>
        </p:nvSpPr>
        <p:spPr>
          <a:xfrm>
            <a:off x="1524000" y="-1168003"/>
            <a:ext cx="9144000" cy="1025843"/>
          </a:xfrm>
        </p:spPr>
        <p:txBody>
          <a:bodyPr>
            <a:normAutofit fontScale="90000"/>
          </a:bodyPr>
          <a:lstStyle/>
          <a:p>
            <a:r>
              <a:rPr lang="en-US" dirty="0"/>
              <a:t>The Midland Railway Memorial</a:t>
            </a:r>
          </a:p>
        </p:txBody>
      </p:sp>
      <p:sp>
        <p:nvSpPr>
          <p:cNvPr id="7" name="Rectangle 6" descr="A grey coloured monument infant of buildings and a blue sky.">
            <a:extLst>
              <a:ext uri="{FF2B5EF4-FFF2-40B4-BE49-F238E27FC236}">
                <a16:creationId xmlns:a16="http://schemas.microsoft.com/office/drawing/2014/main" id="{A7DB718B-BD52-D010-1389-C161018A6240}"/>
              </a:ext>
            </a:extLst>
          </p:cNvPr>
          <p:cNvSpPr/>
          <p:nvPr/>
        </p:nvSpPr>
        <p:spPr>
          <a:xfrm>
            <a:off x="157163" y="114300"/>
            <a:ext cx="4414821" cy="660082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8A9A3538-CC43-EAEA-4E79-498062D2C5A8}"/>
              </a:ext>
            </a:extLst>
          </p:cNvPr>
          <p:cNvSpPr txBox="1"/>
          <p:nvPr/>
        </p:nvSpPr>
        <p:spPr>
          <a:xfrm>
            <a:off x="1970893" y="261085"/>
            <a:ext cx="2601091" cy="184666"/>
          </a:xfrm>
          <a:prstGeom prst="rect">
            <a:avLst/>
          </a:prstGeom>
          <a:noFill/>
        </p:spPr>
        <p:txBody>
          <a:bodyPr wrap="square">
            <a:spAutoFit/>
          </a:bodyPr>
          <a:lstStyle/>
          <a:p>
            <a:pPr algn="r"/>
            <a:r>
              <a:rPr lang="en-GB" sz="600" b="0" i="0" dirty="0">
                <a:solidFill>
                  <a:srgbClr val="C2D4EA"/>
                </a:solidFill>
                <a:effectLst/>
                <a:latin typeface="Nunito" panose="02000503000000000000" pitchFamily="2" charset="77"/>
              </a:rPr>
              <a:t>© Public Domain from Wikimedia Commons</a:t>
            </a:r>
            <a:endParaRPr lang="en-GB" sz="600" dirty="0">
              <a:solidFill>
                <a:srgbClr val="C2D4EA"/>
              </a:solidFill>
              <a:latin typeface="Nunito" panose="02000503000000000000" pitchFamily="2" charset="77"/>
            </a:endParaRPr>
          </a:p>
        </p:txBody>
      </p:sp>
      <p:sp>
        <p:nvSpPr>
          <p:cNvPr id="9" name="TextBox 8">
            <a:extLst>
              <a:ext uri="{FF2B5EF4-FFF2-40B4-BE49-F238E27FC236}">
                <a16:creationId xmlns:a16="http://schemas.microsoft.com/office/drawing/2014/main" id="{0D4B5550-5F14-C24D-0025-2FB5B690B457}"/>
              </a:ext>
            </a:extLst>
          </p:cNvPr>
          <p:cNvSpPr txBox="1"/>
          <p:nvPr/>
        </p:nvSpPr>
        <p:spPr>
          <a:xfrm>
            <a:off x="4815325" y="666294"/>
            <a:ext cx="6637866" cy="5132174"/>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The Midland Railway Memorial is located on Midland Road near Derby Railway Station.</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During the war, 22,941 employees of the Midland Railway Company joined the military. Sadly, 7,068 were wounded and 2,833 were killed. To honour these brave men, a memorial was built by J Parnell and Son Ltd, costing £10,309. It was unveiled on the 15th of December 1921.</a:t>
            </a:r>
          </a:p>
        </p:txBody>
      </p:sp>
      <p:pic>
        <p:nvPicPr>
          <p:cNvPr id="2" name="Picture 1">
            <a:extLst>
              <a:ext uri="{FF2B5EF4-FFF2-40B4-BE49-F238E27FC236}">
                <a16:creationId xmlns:a16="http://schemas.microsoft.com/office/drawing/2014/main" id="{4AD56F15-2BC4-AE0B-AFD9-86DDBC6C3E5D}"/>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14383" y="5347252"/>
            <a:ext cx="1477616" cy="1509306"/>
          </a:xfrm>
          <a:prstGeom prst="rect">
            <a:avLst/>
          </a:prstGeom>
        </p:spPr>
      </p:pic>
    </p:spTree>
    <p:extLst>
      <p:ext uri="{BB962C8B-B14F-4D97-AF65-F5344CB8AC3E}">
        <p14:creationId xmlns:p14="http://schemas.microsoft.com/office/powerpoint/2010/main" val="2044168467"/>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xEl>
                                              <p:pRg st="2" end="2"/>
                                            </p:txEl>
                                          </p:spTgt>
                                        </p:tgtEl>
                                        <p:attrNameLst>
                                          <p:attrName>style.visibility</p:attrName>
                                        </p:attrNameLst>
                                      </p:cBhvr>
                                      <p:to>
                                        <p:strVal val="visible"/>
                                      </p:to>
                                    </p:set>
                                    <p:animEffect transition="in" filter="fade">
                                      <p:cBhvr>
                                        <p:cTn id="11"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allAtOnce"/>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23E91C36-88FF-5DD3-E211-A91BCF492388}"/>
              </a:ext>
            </a:extLst>
          </p:cNvPr>
          <p:cNvSpPr>
            <a:spLocks noGrp="1"/>
          </p:cNvSpPr>
          <p:nvPr>
            <p:ph type="ctrTitle"/>
          </p:nvPr>
        </p:nvSpPr>
        <p:spPr>
          <a:xfrm>
            <a:off x="1524000" y="-1168003"/>
            <a:ext cx="9144000" cy="1025843"/>
          </a:xfrm>
        </p:spPr>
        <p:txBody>
          <a:bodyPr>
            <a:normAutofit/>
          </a:bodyPr>
          <a:lstStyle/>
          <a:p>
            <a:r>
              <a:rPr lang="en-US" dirty="0"/>
              <a:t>World War 2</a:t>
            </a:r>
          </a:p>
        </p:txBody>
      </p:sp>
      <p:sp>
        <p:nvSpPr>
          <p:cNvPr id="9" name="TextBox 8">
            <a:extLst>
              <a:ext uri="{FF2B5EF4-FFF2-40B4-BE49-F238E27FC236}">
                <a16:creationId xmlns:a16="http://schemas.microsoft.com/office/drawing/2014/main" id="{0D4B5550-5F14-C24D-0025-2FB5B690B457}"/>
              </a:ext>
            </a:extLst>
          </p:cNvPr>
          <p:cNvSpPr txBox="1"/>
          <p:nvPr/>
        </p:nvSpPr>
        <p:spPr>
          <a:xfrm>
            <a:off x="534027" y="459338"/>
            <a:ext cx="10412269" cy="977191"/>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Sadly, just over 20 years after the end of World War 1, a second brutal war began…</a:t>
            </a:r>
          </a:p>
        </p:txBody>
      </p:sp>
      <p:sp>
        <p:nvSpPr>
          <p:cNvPr id="3" name="TextBox 2">
            <a:extLst>
              <a:ext uri="{FF2B5EF4-FFF2-40B4-BE49-F238E27FC236}">
                <a16:creationId xmlns:a16="http://schemas.microsoft.com/office/drawing/2014/main" id="{CC729A12-CFB5-B380-74F9-297EDDA49BA1}"/>
              </a:ext>
            </a:extLst>
          </p:cNvPr>
          <p:cNvSpPr txBox="1"/>
          <p:nvPr/>
        </p:nvSpPr>
        <p:spPr>
          <a:xfrm>
            <a:off x="534026" y="1608774"/>
            <a:ext cx="6105313" cy="2823850"/>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World War 2 was a global conflict that took place from 1939 to 1945. It involved many countries around the world, including Britain. The war began when Germany, led by Adolf Hitler, invaded Poland in September 1939. </a:t>
            </a:r>
          </a:p>
        </p:txBody>
      </p:sp>
      <p:grpSp>
        <p:nvGrpSpPr>
          <p:cNvPr id="5" name="Group 4" descr="A black and white photograph of Adolph Hitler.">
            <a:extLst>
              <a:ext uri="{FF2B5EF4-FFF2-40B4-BE49-F238E27FC236}">
                <a16:creationId xmlns:a16="http://schemas.microsoft.com/office/drawing/2014/main" id="{AEAC4677-566F-162C-3CA1-3918C6FAD2B1}"/>
              </a:ext>
            </a:extLst>
          </p:cNvPr>
          <p:cNvGrpSpPr/>
          <p:nvPr/>
        </p:nvGrpSpPr>
        <p:grpSpPr>
          <a:xfrm>
            <a:off x="6919705" y="1298355"/>
            <a:ext cx="4738268" cy="3319766"/>
            <a:chOff x="5838584" y="1243680"/>
            <a:chExt cx="5768995" cy="4041923"/>
          </a:xfrm>
        </p:grpSpPr>
        <p:pic>
          <p:nvPicPr>
            <p:cNvPr id="6" name="Picture 5" descr="A person in a military uniform&#10;&#10;Description automatically generated">
              <a:extLst>
                <a:ext uri="{FF2B5EF4-FFF2-40B4-BE49-F238E27FC236}">
                  <a16:creationId xmlns:a16="http://schemas.microsoft.com/office/drawing/2014/main" id="{375DF4BC-6CE2-167D-95E3-08C6E5BABA4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38584" y="1285103"/>
              <a:ext cx="5756116" cy="4000500"/>
            </a:xfrm>
            <a:prstGeom prst="rect">
              <a:avLst/>
            </a:prstGeom>
            <a:ln w="28575">
              <a:solidFill>
                <a:schemeClr val="tx1"/>
              </a:solidFill>
            </a:ln>
          </p:spPr>
        </p:pic>
        <p:sp>
          <p:nvSpPr>
            <p:cNvPr id="7" name="TextBox 6">
              <a:extLst>
                <a:ext uri="{FF2B5EF4-FFF2-40B4-BE49-F238E27FC236}">
                  <a16:creationId xmlns:a16="http://schemas.microsoft.com/office/drawing/2014/main" id="{8CB84515-1C95-DF5A-0C98-580027818D3C}"/>
                </a:ext>
              </a:extLst>
            </p:cNvPr>
            <p:cNvSpPr txBox="1"/>
            <p:nvPr/>
          </p:nvSpPr>
          <p:spPr>
            <a:xfrm>
              <a:off x="9470516" y="1243680"/>
              <a:ext cx="2137063" cy="309151"/>
            </a:xfrm>
            <a:prstGeom prst="rect">
              <a:avLst/>
            </a:prstGeom>
            <a:noFill/>
          </p:spPr>
          <p:txBody>
            <a:bodyPr wrap="square">
              <a:spAutoFit/>
            </a:bodyPr>
            <a:lstStyle/>
            <a:p>
              <a:pPr algn="r"/>
              <a:r>
                <a:rPr lang="en-GB" sz="1050" b="0" i="0" dirty="0">
                  <a:solidFill>
                    <a:schemeClr val="bg1">
                      <a:lumMod val="50000"/>
                    </a:schemeClr>
                  </a:solidFill>
                  <a:effectLst/>
                  <a:latin typeface="Nunito" panose="02000503000000000000" pitchFamily="2" charset="77"/>
                </a:rPr>
                <a:t>© IWM (MOI) FLM 1531</a:t>
              </a:r>
              <a:endParaRPr lang="en-GB" sz="1050" dirty="0">
                <a:solidFill>
                  <a:schemeClr val="bg1">
                    <a:lumMod val="50000"/>
                  </a:schemeClr>
                </a:solidFill>
                <a:latin typeface="Nunito" panose="02000503000000000000" pitchFamily="2" charset="77"/>
              </a:endParaRPr>
            </a:p>
          </p:txBody>
        </p:sp>
      </p:grpSp>
      <p:pic>
        <p:nvPicPr>
          <p:cNvPr id="10" name="Picture 9" descr="Timeline going from AD 1910 to AD 2025. There are three boxes on the line. &#10;The first says &quot;1st September 1939 - World War 2 Begins.&quot;&#10;The second says &quot;2nd September 1945 - End of World War 2&quot;&#10;The third says &quot;You are here&quot; next to 2023.">
            <a:extLst>
              <a:ext uri="{FF2B5EF4-FFF2-40B4-BE49-F238E27FC236}">
                <a16:creationId xmlns:a16="http://schemas.microsoft.com/office/drawing/2014/main" id="{7830B64E-67FE-8748-1FC1-1CD909C9BA2C}"/>
              </a:ext>
            </a:extLst>
          </p:cNvPr>
          <p:cNvPicPr>
            <a:picLocks noChangeAspect="1"/>
          </p:cNvPicPr>
          <p:nvPr/>
        </p:nvPicPr>
        <p:blipFill>
          <a:blip r:embed="rId5"/>
          <a:srcRect/>
          <a:stretch/>
        </p:blipFill>
        <p:spPr>
          <a:xfrm>
            <a:off x="53012" y="4289336"/>
            <a:ext cx="12085979" cy="2033369"/>
          </a:xfrm>
          <a:prstGeom prst="rect">
            <a:avLst/>
          </a:prstGeom>
        </p:spPr>
      </p:pic>
      <p:pic>
        <p:nvPicPr>
          <p:cNvPr id="2" name="Picture 1">
            <a:extLst>
              <a:ext uri="{FF2B5EF4-FFF2-40B4-BE49-F238E27FC236}">
                <a16:creationId xmlns:a16="http://schemas.microsoft.com/office/drawing/2014/main" id="{4AD56F15-2BC4-AE0B-AFD9-86DDBC6C3E5D}"/>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714383" y="-23295"/>
            <a:ext cx="1477616" cy="1509306"/>
          </a:xfrm>
          <a:prstGeom prst="rect">
            <a:avLst/>
          </a:prstGeom>
        </p:spPr>
      </p:pic>
    </p:spTree>
    <p:extLst>
      <p:ext uri="{BB962C8B-B14F-4D97-AF65-F5344CB8AC3E}">
        <p14:creationId xmlns:p14="http://schemas.microsoft.com/office/powerpoint/2010/main" val="18941608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fade">
                                      <p:cBhvr>
                                        <p:cTn id="11" dur="500"/>
                                        <p:tgtEl>
                                          <p:spTgt spid="3">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allAtOnce"/>
      <p:bldP spid="3" grpId="0" uiExpand="1" build="allAtOnce"/>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23E91C36-88FF-5DD3-E211-A91BCF492388}"/>
              </a:ext>
            </a:extLst>
          </p:cNvPr>
          <p:cNvSpPr>
            <a:spLocks noGrp="1"/>
          </p:cNvSpPr>
          <p:nvPr>
            <p:ph type="ctrTitle"/>
          </p:nvPr>
        </p:nvSpPr>
        <p:spPr>
          <a:xfrm>
            <a:off x="1524000" y="-1168003"/>
            <a:ext cx="9144000" cy="1025843"/>
          </a:xfrm>
        </p:spPr>
        <p:txBody>
          <a:bodyPr>
            <a:normAutofit/>
          </a:bodyPr>
          <a:lstStyle/>
          <a:p>
            <a:r>
              <a:rPr lang="en-US" dirty="0"/>
              <a:t>Axis Powers</a:t>
            </a:r>
          </a:p>
        </p:txBody>
      </p:sp>
      <p:sp>
        <p:nvSpPr>
          <p:cNvPr id="9" name="TextBox 8">
            <a:extLst>
              <a:ext uri="{FF2B5EF4-FFF2-40B4-BE49-F238E27FC236}">
                <a16:creationId xmlns:a16="http://schemas.microsoft.com/office/drawing/2014/main" id="{0D4B5550-5F14-C24D-0025-2FB5B690B457}"/>
              </a:ext>
            </a:extLst>
          </p:cNvPr>
          <p:cNvSpPr txBox="1"/>
          <p:nvPr/>
        </p:nvSpPr>
        <p:spPr>
          <a:xfrm>
            <a:off x="401147" y="384010"/>
            <a:ext cx="10423372" cy="2135200"/>
          </a:xfrm>
          <a:prstGeom prst="rect">
            <a:avLst/>
          </a:prstGeom>
          <a:noFill/>
        </p:spPr>
        <p:txBody>
          <a:bodyPr wrap="square">
            <a:spAutoFit/>
          </a:bodyPr>
          <a:lstStyle/>
          <a:p>
            <a:pPr>
              <a:lnSpc>
                <a:spcPct val="150000"/>
              </a:lnSpc>
            </a:pPr>
            <a:r>
              <a:rPr lang="en-GB" dirty="0">
                <a:latin typeface="Linkpen 17a Print" panose="03050602060000000000" pitchFamily="66" charset="77"/>
              </a:rPr>
              <a:t>The invasion of Poland sparked a series of alliances and declarations of war. Many nations were drawn into the conflict. The war was fought between two major alliances: the Allies, which included Britain, the United States, and the Soviet Union, and the Axis powers, led by Germany, Italy, and Japan.</a:t>
            </a:r>
          </a:p>
        </p:txBody>
      </p:sp>
      <p:pic>
        <p:nvPicPr>
          <p:cNvPr id="2" name="Picture 1">
            <a:extLst>
              <a:ext uri="{FF2B5EF4-FFF2-40B4-BE49-F238E27FC236}">
                <a16:creationId xmlns:a16="http://schemas.microsoft.com/office/drawing/2014/main" id="{4AD56F15-2BC4-AE0B-AFD9-86DDBC6C3E5D}"/>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14383" y="-23295"/>
            <a:ext cx="1477616" cy="1509306"/>
          </a:xfrm>
          <a:prstGeom prst="rect">
            <a:avLst/>
          </a:prstGeom>
        </p:spPr>
      </p:pic>
      <p:pic>
        <p:nvPicPr>
          <p:cNvPr id="4" name="Picture 3" descr="An image of a world map with blue highlighted Allies forces, red highlighted Axis Powers, and pale grey highlighted neutral countries and territories.&#10;&#10;The key on the right indicated red is 'Axis Powers (another colonies), Blue is 'Allies (and their colonies0', and pale grey is 'Neutral countries and territories'.">
            <a:extLst>
              <a:ext uri="{FF2B5EF4-FFF2-40B4-BE49-F238E27FC236}">
                <a16:creationId xmlns:a16="http://schemas.microsoft.com/office/drawing/2014/main" id="{A34D3CA7-111C-40B9-F9AD-6F71187E19C3}"/>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61265" y="2519210"/>
            <a:ext cx="11429588" cy="3922210"/>
          </a:xfrm>
          <a:prstGeom prst="rect">
            <a:avLst/>
          </a:prstGeom>
        </p:spPr>
      </p:pic>
    </p:spTree>
    <p:extLst>
      <p:ext uri="{BB962C8B-B14F-4D97-AF65-F5344CB8AC3E}">
        <p14:creationId xmlns:p14="http://schemas.microsoft.com/office/powerpoint/2010/main" val="350632104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23E91C36-88FF-5DD3-E211-A91BCF492388}"/>
              </a:ext>
            </a:extLst>
          </p:cNvPr>
          <p:cNvSpPr>
            <a:spLocks noGrp="1"/>
          </p:cNvSpPr>
          <p:nvPr>
            <p:ph type="ctrTitle"/>
          </p:nvPr>
        </p:nvSpPr>
        <p:spPr>
          <a:xfrm>
            <a:off x="1524000" y="-1168003"/>
            <a:ext cx="9144000" cy="1025843"/>
          </a:xfrm>
        </p:spPr>
        <p:txBody>
          <a:bodyPr>
            <a:normAutofit/>
          </a:bodyPr>
          <a:lstStyle/>
          <a:p>
            <a:r>
              <a:rPr lang="en-US" dirty="0"/>
              <a:t>Britain’s Role</a:t>
            </a:r>
          </a:p>
        </p:txBody>
      </p:sp>
      <p:sp>
        <p:nvSpPr>
          <p:cNvPr id="3" name="Title 1">
            <a:extLst>
              <a:ext uri="{FF2B5EF4-FFF2-40B4-BE49-F238E27FC236}">
                <a16:creationId xmlns:a16="http://schemas.microsoft.com/office/drawing/2014/main" id="{7F7D710A-1E51-7329-A08D-B21A812AD076}"/>
              </a:ext>
            </a:extLst>
          </p:cNvPr>
          <p:cNvSpPr txBox="1">
            <a:spLocks/>
          </p:cNvSpPr>
          <p:nvPr/>
        </p:nvSpPr>
        <p:spPr>
          <a:xfrm>
            <a:off x="365628" y="370214"/>
            <a:ext cx="9126809"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Britain’s role in World War 2</a:t>
            </a:r>
          </a:p>
        </p:txBody>
      </p:sp>
      <p:pic>
        <p:nvPicPr>
          <p:cNvPr id="2" name="Picture 1">
            <a:extLst>
              <a:ext uri="{FF2B5EF4-FFF2-40B4-BE49-F238E27FC236}">
                <a16:creationId xmlns:a16="http://schemas.microsoft.com/office/drawing/2014/main" id="{4AD56F15-2BC4-AE0B-AFD9-86DDBC6C3E5D}"/>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14383" y="-14737"/>
            <a:ext cx="1477616" cy="1509306"/>
          </a:xfrm>
          <a:prstGeom prst="rect">
            <a:avLst/>
          </a:prstGeom>
        </p:spPr>
      </p:pic>
      <p:grpSp>
        <p:nvGrpSpPr>
          <p:cNvPr id="5" name="Group 4" descr="A black and white photograph of a group Neville Chamberlain and a group of men infant of a microphone.">
            <a:extLst>
              <a:ext uri="{FF2B5EF4-FFF2-40B4-BE49-F238E27FC236}">
                <a16:creationId xmlns:a16="http://schemas.microsoft.com/office/drawing/2014/main" id="{EC0055EE-947F-C771-1905-274E5F73A64F}"/>
              </a:ext>
            </a:extLst>
          </p:cNvPr>
          <p:cNvGrpSpPr/>
          <p:nvPr/>
        </p:nvGrpSpPr>
        <p:grpSpPr>
          <a:xfrm>
            <a:off x="568635" y="1252690"/>
            <a:ext cx="4667794" cy="3532595"/>
            <a:chOff x="760400" y="1215261"/>
            <a:chExt cx="4667794" cy="3532595"/>
          </a:xfrm>
        </p:grpSpPr>
        <p:pic>
          <p:nvPicPr>
            <p:cNvPr id="6" name="Picture 5" descr="A person in a black coat holding a piece of paper&#10;&#10;Description automatically generated">
              <a:extLst>
                <a:ext uri="{FF2B5EF4-FFF2-40B4-BE49-F238E27FC236}">
                  <a16:creationId xmlns:a16="http://schemas.microsoft.com/office/drawing/2014/main" id="{93D736FE-FD6E-ABDF-0744-055E6157F51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60400" y="1215261"/>
              <a:ext cx="4667794" cy="3524184"/>
            </a:xfrm>
            <a:prstGeom prst="rect">
              <a:avLst/>
            </a:prstGeom>
            <a:ln w="28575">
              <a:solidFill>
                <a:schemeClr val="tx1"/>
              </a:solidFill>
            </a:ln>
          </p:spPr>
        </p:pic>
        <p:sp>
          <p:nvSpPr>
            <p:cNvPr id="7" name="TextBox 6">
              <a:extLst>
                <a:ext uri="{FF2B5EF4-FFF2-40B4-BE49-F238E27FC236}">
                  <a16:creationId xmlns:a16="http://schemas.microsoft.com/office/drawing/2014/main" id="{A68C27F0-7CE0-FF0F-3CA1-18E565F40E18}"/>
                </a:ext>
              </a:extLst>
            </p:cNvPr>
            <p:cNvSpPr txBox="1"/>
            <p:nvPr/>
          </p:nvSpPr>
          <p:spPr>
            <a:xfrm>
              <a:off x="760400" y="4470857"/>
              <a:ext cx="1833101" cy="276999"/>
            </a:xfrm>
            <a:prstGeom prst="rect">
              <a:avLst/>
            </a:prstGeom>
            <a:noFill/>
          </p:spPr>
          <p:txBody>
            <a:bodyPr wrap="square">
              <a:spAutoFit/>
            </a:bodyPr>
            <a:lstStyle/>
            <a:p>
              <a:r>
                <a:rPr lang="en-GB" sz="1200" b="0" i="0" dirty="0">
                  <a:solidFill>
                    <a:schemeClr val="bg2">
                      <a:lumMod val="50000"/>
                    </a:schemeClr>
                  </a:solidFill>
                  <a:effectLst/>
                  <a:latin typeface="Nunito" panose="02000503000000000000" pitchFamily="2" charset="77"/>
                </a:rPr>
                <a:t>© IWM HU 4255</a:t>
              </a:r>
              <a:endParaRPr lang="en-GB" sz="1200" dirty="0">
                <a:solidFill>
                  <a:schemeClr val="bg2">
                    <a:lumMod val="50000"/>
                  </a:schemeClr>
                </a:solidFill>
                <a:latin typeface="Nunito" panose="02000503000000000000" pitchFamily="2" charset="77"/>
              </a:endParaRPr>
            </a:p>
          </p:txBody>
        </p:sp>
      </p:grpSp>
      <p:grpSp>
        <p:nvGrpSpPr>
          <p:cNvPr id="8" name="Group 7" descr="A caption that says 'Neville Chamberlain, in 1938, holding a piece of paper that he and Adolf Hitler had signed. On it was the quote, “a desire never to go to war again.”'">
            <a:extLst>
              <a:ext uri="{FF2B5EF4-FFF2-40B4-BE49-F238E27FC236}">
                <a16:creationId xmlns:a16="http://schemas.microsoft.com/office/drawing/2014/main" id="{43FCC9D6-04BD-B151-B956-DF1C4841E953}"/>
              </a:ext>
            </a:extLst>
          </p:cNvPr>
          <p:cNvGrpSpPr/>
          <p:nvPr/>
        </p:nvGrpSpPr>
        <p:grpSpPr>
          <a:xfrm>
            <a:off x="477795" y="4846470"/>
            <a:ext cx="4824484" cy="1300356"/>
            <a:chOff x="597347" y="4424891"/>
            <a:chExt cx="4824484" cy="1300356"/>
          </a:xfrm>
        </p:grpSpPr>
        <p:pic>
          <p:nvPicPr>
            <p:cNvPr id="10" name="Picture 9" descr="A black drop of water&#10;&#10;Description automatically generated">
              <a:extLst>
                <a:ext uri="{FF2B5EF4-FFF2-40B4-BE49-F238E27FC236}">
                  <a16:creationId xmlns:a16="http://schemas.microsoft.com/office/drawing/2014/main" id="{D7B228CB-D17A-6B27-5C84-DF5CB7F1B9FA}"/>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550325" y="4480496"/>
              <a:ext cx="324875" cy="230832"/>
            </a:xfrm>
            <a:prstGeom prst="rect">
              <a:avLst/>
            </a:prstGeom>
          </p:spPr>
        </p:pic>
        <p:sp>
          <p:nvSpPr>
            <p:cNvPr id="11" name="TextBox 10">
              <a:extLst>
                <a:ext uri="{FF2B5EF4-FFF2-40B4-BE49-F238E27FC236}">
                  <a16:creationId xmlns:a16="http://schemas.microsoft.com/office/drawing/2014/main" id="{EA2B1357-9318-2047-8574-6DB1453938C5}"/>
                </a:ext>
              </a:extLst>
            </p:cNvPr>
            <p:cNvSpPr txBox="1"/>
            <p:nvPr/>
          </p:nvSpPr>
          <p:spPr>
            <a:xfrm>
              <a:off x="756233" y="4424891"/>
              <a:ext cx="4665598" cy="1300356"/>
            </a:xfrm>
            <a:prstGeom prst="rect">
              <a:avLst/>
            </a:prstGeom>
            <a:noFill/>
          </p:spPr>
          <p:txBody>
            <a:bodyPr wrap="square">
              <a:spAutoFit/>
            </a:bodyPr>
            <a:lstStyle/>
            <a:p>
              <a:pPr>
                <a:lnSpc>
                  <a:spcPts val="2420"/>
                </a:lnSpc>
              </a:pPr>
              <a:r>
                <a:rPr lang="en-GB" sz="1400" dirty="0">
                  <a:latin typeface="Linkpen 17a Print" panose="03050602060000000000" pitchFamily="66" charset="77"/>
                </a:rPr>
                <a:t>Neville Chamberlain, in 1938, holding a piece of paper that he and Adolf Hitler had signed. On it was the quote, “a desire never to go to war again.”</a:t>
              </a:r>
            </a:p>
          </p:txBody>
        </p:sp>
      </p:grpSp>
      <p:sp>
        <p:nvSpPr>
          <p:cNvPr id="9" name="TextBox 8">
            <a:extLst>
              <a:ext uri="{FF2B5EF4-FFF2-40B4-BE49-F238E27FC236}">
                <a16:creationId xmlns:a16="http://schemas.microsoft.com/office/drawing/2014/main" id="{0D4B5550-5F14-C24D-0025-2FB5B690B457}"/>
              </a:ext>
            </a:extLst>
          </p:cNvPr>
          <p:cNvSpPr txBox="1"/>
          <p:nvPr/>
        </p:nvSpPr>
        <p:spPr>
          <a:xfrm>
            <a:off x="5498236" y="1485470"/>
            <a:ext cx="6403636" cy="4628190"/>
          </a:xfrm>
          <a:prstGeom prst="rect">
            <a:avLst/>
          </a:prstGeom>
          <a:noFill/>
        </p:spPr>
        <p:txBody>
          <a:bodyPr wrap="square">
            <a:spAutoFit/>
          </a:bodyPr>
          <a:lstStyle/>
          <a:p>
            <a:pPr>
              <a:lnSpc>
                <a:spcPct val="150000"/>
              </a:lnSpc>
            </a:pPr>
            <a:r>
              <a:rPr lang="en-GB" dirty="0">
                <a:latin typeface="Linkpen 17a Print" panose="03050602060000000000" pitchFamily="66" charset="77"/>
              </a:rPr>
              <a:t>In the years leading up to World War II, tensions were rising across Europe. Adolf Hitler, the leader of Germany, had been expanding his power and influence by taking over neighbouring territories such as Austria and the Czechoslovak Republic.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The British government, under Prime Minister Neville Chamberlain, hoped to avoid another war, so agreed to let Germany take this land if they promised not to take any more. </a:t>
            </a:r>
          </a:p>
        </p:txBody>
      </p:sp>
    </p:spTree>
    <p:extLst>
      <p:ext uri="{BB962C8B-B14F-4D97-AF65-F5344CB8AC3E}">
        <p14:creationId xmlns:p14="http://schemas.microsoft.com/office/powerpoint/2010/main" val="134409741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fade">
                                      <p:cBhvr>
                                        <p:cTn id="11" dur="500"/>
                                        <p:tgtEl>
                                          <p:spTgt spid="9">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xEl>
                                              <p:pRg st="2" end="2"/>
                                            </p:txEl>
                                          </p:spTgt>
                                        </p:tgtEl>
                                        <p:attrNameLst>
                                          <p:attrName>style.visibility</p:attrName>
                                        </p:attrNameLst>
                                      </p:cBhvr>
                                      <p:to>
                                        <p:strVal val="visible"/>
                                      </p:to>
                                    </p:set>
                                    <p:animEffect transition="in" filter="fade">
                                      <p:cBhvr>
                                        <p:cTn id="23"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9" grpId="0" uiExpand="1"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23E91C36-88FF-5DD3-E211-A91BCF492388}"/>
              </a:ext>
            </a:extLst>
          </p:cNvPr>
          <p:cNvSpPr>
            <a:spLocks noGrp="1"/>
          </p:cNvSpPr>
          <p:nvPr>
            <p:ph type="ctrTitle"/>
          </p:nvPr>
        </p:nvSpPr>
        <p:spPr>
          <a:xfrm>
            <a:off x="1524000" y="-1168003"/>
            <a:ext cx="9144000" cy="1025843"/>
          </a:xfrm>
        </p:spPr>
        <p:txBody>
          <a:bodyPr>
            <a:normAutofit/>
          </a:bodyPr>
          <a:lstStyle/>
          <a:p>
            <a:r>
              <a:rPr lang="en-US" dirty="0"/>
              <a:t>War declared</a:t>
            </a:r>
          </a:p>
        </p:txBody>
      </p:sp>
      <p:sp>
        <p:nvSpPr>
          <p:cNvPr id="9" name="TextBox 8">
            <a:extLst>
              <a:ext uri="{FF2B5EF4-FFF2-40B4-BE49-F238E27FC236}">
                <a16:creationId xmlns:a16="http://schemas.microsoft.com/office/drawing/2014/main" id="{0D4B5550-5F14-C24D-0025-2FB5B690B457}"/>
              </a:ext>
            </a:extLst>
          </p:cNvPr>
          <p:cNvSpPr txBox="1"/>
          <p:nvPr/>
        </p:nvSpPr>
        <p:spPr>
          <a:xfrm>
            <a:off x="435904" y="462803"/>
            <a:ext cx="11358531" cy="2362185"/>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On September the 3rd 1939, Germany invaded Poland. The British government sent a letter demanding that Germany withdraw its troops from Poland. It warned that if they did not, Britain would ‘fulfil its obligations to Poland’. This was quickly rejected and Britain declared war on Germany.</a:t>
            </a:r>
          </a:p>
        </p:txBody>
      </p:sp>
      <p:sp>
        <p:nvSpPr>
          <p:cNvPr id="4" name="TextBox 3">
            <a:extLst>
              <a:ext uri="{FF2B5EF4-FFF2-40B4-BE49-F238E27FC236}">
                <a16:creationId xmlns:a16="http://schemas.microsoft.com/office/drawing/2014/main" id="{14CF0E9D-1EC3-7480-4CBE-B2F3DC4F3C01}"/>
              </a:ext>
            </a:extLst>
          </p:cNvPr>
          <p:cNvSpPr txBox="1"/>
          <p:nvPr/>
        </p:nvSpPr>
        <p:spPr>
          <a:xfrm>
            <a:off x="435905" y="3066405"/>
            <a:ext cx="3818043" cy="1900520"/>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Just over 20 years after the end of World War 1, Britain was at war once again.</a:t>
            </a:r>
          </a:p>
        </p:txBody>
      </p:sp>
      <p:grpSp>
        <p:nvGrpSpPr>
          <p:cNvPr id="12" name="Group 11" descr="A news paper that had the headline &quot;War Declared By Britain and France&quot; dated September 4th 1939.">
            <a:extLst>
              <a:ext uri="{FF2B5EF4-FFF2-40B4-BE49-F238E27FC236}">
                <a16:creationId xmlns:a16="http://schemas.microsoft.com/office/drawing/2014/main" id="{594F3DB2-4B5A-2FBE-DCB0-9EE46C184F68}"/>
              </a:ext>
            </a:extLst>
          </p:cNvPr>
          <p:cNvGrpSpPr/>
          <p:nvPr/>
        </p:nvGrpSpPr>
        <p:grpSpPr>
          <a:xfrm>
            <a:off x="4901492" y="2598202"/>
            <a:ext cx="5514717" cy="3686933"/>
            <a:chOff x="4777365" y="2309586"/>
            <a:chExt cx="5773134" cy="3859701"/>
          </a:xfrm>
        </p:grpSpPr>
        <p:pic>
          <p:nvPicPr>
            <p:cNvPr id="13" name="Picture 12" descr="A photograph of a newspaper from Daily Herald with the headline 'War Declared By Britain and France'.">
              <a:extLst>
                <a:ext uri="{FF2B5EF4-FFF2-40B4-BE49-F238E27FC236}">
                  <a16:creationId xmlns:a16="http://schemas.microsoft.com/office/drawing/2014/main" id="{703F4FF6-A61D-E857-2E0D-908EFA4996A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77365" y="2389414"/>
              <a:ext cx="5718581" cy="3779873"/>
            </a:xfrm>
            <a:prstGeom prst="rect">
              <a:avLst/>
            </a:prstGeom>
            <a:ln w="28575">
              <a:solidFill>
                <a:schemeClr val="tx1"/>
              </a:solidFill>
            </a:ln>
          </p:spPr>
        </p:pic>
        <p:sp>
          <p:nvSpPr>
            <p:cNvPr id="14" name="TextBox 13">
              <a:extLst>
                <a:ext uri="{FF2B5EF4-FFF2-40B4-BE49-F238E27FC236}">
                  <a16:creationId xmlns:a16="http://schemas.microsoft.com/office/drawing/2014/main" id="{3AE51309-AACC-8172-B90D-D9B06757AA6A}"/>
                </a:ext>
              </a:extLst>
            </p:cNvPr>
            <p:cNvSpPr txBox="1"/>
            <p:nvPr/>
          </p:nvSpPr>
          <p:spPr>
            <a:xfrm>
              <a:off x="8717398" y="2309586"/>
              <a:ext cx="1833101" cy="215444"/>
            </a:xfrm>
            <a:prstGeom prst="rect">
              <a:avLst/>
            </a:prstGeom>
            <a:noFill/>
          </p:spPr>
          <p:txBody>
            <a:bodyPr wrap="square">
              <a:spAutoFit/>
            </a:bodyPr>
            <a:lstStyle/>
            <a:p>
              <a:pPr algn="r"/>
              <a:r>
                <a:rPr lang="en-GB" sz="800" b="0" i="0" dirty="0">
                  <a:solidFill>
                    <a:schemeClr val="bg2">
                      <a:lumMod val="50000"/>
                    </a:schemeClr>
                  </a:solidFill>
                  <a:effectLst/>
                  <a:latin typeface="Nunito" panose="02000503000000000000" pitchFamily="2" charset="77"/>
                </a:rPr>
                <a:t>© British Newspaper Archive</a:t>
              </a:r>
              <a:endParaRPr lang="en-GB" sz="800" dirty="0">
                <a:solidFill>
                  <a:schemeClr val="bg2">
                    <a:lumMod val="50000"/>
                  </a:schemeClr>
                </a:solidFill>
                <a:latin typeface="Nunito" panose="02000503000000000000" pitchFamily="2" charset="77"/>
              </a:endParaRPr>
            </a:p>
          </p:txBody>
        </p:sp>
      </p:grpSp>
      <p:pic>
        <p:nvPicPr>
          <p:cNvPr id="2" name="Picture 1">
            <a:extLst>
              <a:ext uri="{FF2B5EF4-FFF2-40B4-BE49-F238E27FC236}">
                <a16:creationId xmlns:a16="http://schemas.microsoft.com/office/drawing/2014/main" id="{4AD56F15-2BC4-AE0B-AFD9-86DDBC6C3E5D}"/>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14383" y="5348694"/>
            <a:ext cx="1477616" cy="1509306"/>
          </a:xfrm>
          <a:prstGeom prst="rect">
            <a:avLst/>
          </a:prstGeom>
        </p:spPr>
      </p:pic>
    </p:spTree>
    <p:extLst>
      <p:ext uri="{BB962C8B-B14F-4D97-AF65-F5344CB8AC3E}">
        <p14:creationId xmlns:p14="http://schemas.microsoft.com/office/powerpoint/2010/main" val="201165578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allAtOnce"/>
      <p:bldP spid="4" grpId="0" uiExpand="1" build="allAtOnce"/>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23E91C36-88FF-5DD3-E211-A91BCF492388}"/>
              </a:ext>
            </a:extLst>
          </p:cNvPr>
          <p:cNvSpPr>
            <a:spLocks noGrp="1"/>
          </p:cNvSpPr>
          <p:nvPr>
            <p:ph type="ctrTitle"/>
          </p:nvPr>
        </p:nvSpPr>
        <p:spPr>
          <a:xfrm>
            <a:off x="1524000" y="-1168003"/>
            <a:ext cx="9144000" cy="1025843"/>
          </a:xfrm>
        </p:spPr>
        <p:txBody>
          <a:bodyPr>
            <a:normAutofit/>
          </a:bodyPr>
          <a:lstStyle/>
          <a:p>
            <a:r>
              <a:rPr lang="en-US" dirty="0"/>
              <a:t>Evacuating children</a:t>
            </a:r>
          </a:p>
        </p:txBody>
      </p:sp>
      <p:sp>
        <p:nvSpPr>
          <p:cNvPr id="8" name="Title 1">
            <a:extLst>
              <a:ext uri="{FF2B5EF4-FFF2-40B4-BE49-F238E27FC236}">
                <a16:creationId xmlns:a16="http://schemas.microsoft.com/office/drawing/2014/main" id="{4C146951-2BC4-A0E3-0298-0DF1E2EF0D31}"/>
              </a:ext>
            </a:extLst>
          </p:cNvPr>
          <p:cNvSpPr txBox="1">
            <a:spLocks/>
          </p:cNvSpPr>
          <p:nvPr/>
        </p:nvSpPr>
        <p:spPr>
          <a:xfrm>
            <a:off x="344005" y="293560"/>
            <a:ext cx="9126809"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Evacuation</a:t>
            </a:r>
          </a:p>
        </p:txBody>
      </p:sp>
      <p:sp>
        <p:nvSpPr>
          <p:cNvPr id="9" name="TextBox 8">
            <a:extLst>
              <a:ext uri="{FF2B5EF4-FFF2-40B4-BE49-F238E27FC236}">
                <a16:creationId xmlns:a16="http://schemas.microsoft.com/office/drawing/2014/main" id="{0D4B5550-5F14-C24D-0025-2FB5B690B457}"/>
              </a:ext>
            </a:extLst>
          </p:cNvPr>
          <p:cNvSpPr txBox="1"/>
          <p:nvPr/>
        </p:nvSpPr>
        <p:spPr>
          <a:xfrm>
            <a:off x="344006" y="1109619"/>
            <a:ext cx="7768982" cy="2277547"/>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September 1939, Britain prepared for war by evacuating children and pregnant women to the countryside. Young children would often be evacuated with their mother but children who were old enough to go to school would go on their own, to live with people that they’d never met before in their lives.</a:t>
            </a:r>
          </a:p>
        </p:txBody>
      </p:sp>
      <p:sp>
        <p:nvSpPr>
          <p:cNvPr id="4" name="TextBox 3">
            <a:extLst>
              <a:ext uri="{FF2B5EF4-FFF2-40B4-BE49-F238E27FC236}">
                <a16:creationId xmlns:a16="http://schemas.microsoft.com/office/drawing/2014/main" id="{14CF0E9D-1EC3-7480-4CBE-B2F3DC4F3C01}"/>
              </a:ext>
            </a:extLst>
          </p:cNvPr>
          <p:cNvSpPr txBox="1"/>
          <p:nvPr/>
        </p:nvSpPr>
        <p:spPr>
          <a:xfrm>
            <a:off x="344005" y="3429000"/>
            <a:ext cx="7768982" cy="1538883"/>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The aim of evacuation was to protect children from the dangers of bombings and potential invasion which were much more likely to happen in the cities. The mission to evacuate the children was known as Operation Pied Piper.</a:t>
            </a:r>
          </a:p>
        </p:txBody>
      </p:sp>
      <p:sp>
        <p:nvSpPr>
          <p:cNvPr id="7" name="Title 1">
            <a:extLst>
              <a:ext uri="{FF2B5EF4-FFF2-40B4-BE49-F238E27FC236}">
                <a16:creationId xmlns:a16="http://schemas.microsoft.com/office/drawing/2014/main" id="{ED952784-8CB2-7C33-A4D2-5ACED4950D22}"/>
              </a:ext>
            </a:extLst>
          </p:cNvPr>
          <p:cNvSpPr txBox="1">
            <a:spLocks/>
          </p:cNvSpPr>
          <p:nvPr/>
        </p:nvSpPr>
        <p:spPr>
          <a:xfrm>
            <a:off x="854841" y="5180872"/>
            <a:ext cx="7258146" cy="979888"/>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r>
              <a:rPr lang="en-GB" sz="3200" dirty="0">
                <a:ln w="12700">
                  <a:noFill/>
                </a:ln>
                <a:solidFill>
                  <a:srgbClr val="B65379"/>
                </a:solidFill>
                <a:latin typeface="Superclarendon Rg" panose="02060605060000020003" pitchFamily="18" charset="77"/>
              </a:rPr>
              <a:t>Why do you think they were sent to the countryside?</a:t>
            </a:r>
          </a:p>
        </p:txBody>
      </p:sp>
      <p:grpSp>
        <p:nvGrpSpPr>
          <p:cNvPr id="3" name="Group 2" descr="A poster with a man talking to a little boy. The text says &quot;Leave this to us sonny - You ought to be out of London&quot;. A caption at the bottom says &quot;Ministry of Health Evacuation Scheme&quot;.">
            <a:extLst>
              <a:ext uri="{FF2B5EF4-FFF2-40B4-BE49-F238E27FC236}">
                <a16:creationId xmlns:a16="http://schemas.microsoft.com/office/drawing/2014/main" id="{6BAD8D27-87B4-6011-7E69-06B08BA78896}"/>
              </a:ext>
            </a:extLst>
          </p:cNvPr>
          <p:cNvGrpSpPr/>
          <p:nvPr/>
        </p:nvGrpSpPr>
        <p:grpSpPr>
          <a:xfrm>
            <a:off x="8381119" y="753551"/>
            <a:ext cx="3158575" cy="4595143"/>
            <a:chOff x="8381119" y="629106"/>
            <a:chExt cx="3158575" cy="4595143"/>
          </a:xfrm>
        </p:grpSpPr>
        <p:pic>
          <p:nvPicPr>
            <p:cNvPr id="5" name="Picture 4" descr="A person and child with a bag&#10;&#10;Description automatically generated">
              <a:extLst>
                <a:ext uri="{FF2B5EF4-FFF2-40B4-BE49-F238E27FC236}">
                  <a16:creationId xmlns:a16="http://schemas.microsoft.com/office/drawing/2014/main" id="{C890BC7A-02F5-CEC8-D6C0-B274B19B752E}"/>
                </a:ext>
              </a:extLst>
            </p:cNvPr>
            <p:cNvPicPr>
              <a:picLocks noChangeAspect="1"/>
            </p:cNvPicPr>
            <p:nvPr/>
          </p:nvPicPr>
          <p:blipFill>
            <a:blip r:embed="rId4"/>
            <a:stretch>
              <a:fillRect/>
            </a:stretch>
          </p:blipFill>
          <p:spPr>
            <a:xfrm>
              <a:off x="8439141" y="629106"/>
              <a:ext cx="3100553" cy="4573957"/>
            </a:xfrm>
            <a:prstGeom prst="rect">
              <a:avLst/>
            </a:prstGeom>
            <a:ln w="28575">
              <a:solidFill>
                <a:schemeClr val="tx1"/>
              </a:solidFill>
            </a:ln>
          </p:spPr>
        </p:pic>
        <p:sp>
          <p:nvSpPr>
            <p:cNvPr id="6" name="TextBox 5">
              <a:extLst>
                <a:ext uri="{FF2B5EF4-FFF2-40B4-BE49-F238E27FC236}">
                  <a16:creationId xmlns:a16="http://schemas.microsoft.com/office/drawing/2014/main" id="{E608188E-5E65-C609-0CFA-3C66E22BBC5D}"/>
                </a:ext>
              </a:extLst>
            </p:cNvPr>
            <p:cNvSpPr txBox="1"/>
            <p:nvPr/>
          </p:nvSpPr>
          <p:spPr>
            <a:xfrm>
              <a:off x="8381119" y="5024194"/>
              <a:ext cx="1986441" cy="200055"/>
            </a:xfrm>
            <a:prstGeom prst="rect">
              <a:avLst/>
            </a:prstGeom>
            <a:noFill/>
          </p:spPr>
          <p:txBody>
            <a:bodyPr wrap="none" rtlCol="0">
              <a:spAutoFit/>
            </a:bodyPr>
            <a:lstStyle/>
            <a:p>
              <a:r>
                <a:rPr lang="en-GB" sz="700" dirty="0">
                  <a:solidFill>
                    <a:srgbClr val="9F9E9B"/>
                  </a:solidFill>
                  <a:latin typeface="Nunito" panose="02000503000000000000" pitchFamily="2" charset="77"/>
                </a:rPr>
                <a:t>© Public Domain from Wikimedia Commons</a:t>
              </a:r>
            </a:p>
          </p:txBody>
        </p:sp>
      </p:grpSp>
      <p:pic>
        <p:nvPicPr>
          <p:cNvPr id="2" name="Picture 1">
            <a:extLst>
              <a:ext uri="{FF2B5EF4-FFF2-40B4-BE49-F238E27FC236}">
                <a16:creationId xmlns:a16="http://schemas.microsoft.com/office/drawing/2014/main" id="{4AD56F15-2BC4-AE0B-AFD9-86DDBC6C3E5D}"/>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14383" y="5348694"/>
            <a:ext cx="1477616" cy="1509306"/>
          </a:xfrm>
          <a:prstGeom prst="rect">
            <a:avLst/>
          </a:prstGeom>
        </p:spPr>
      </p:pic>
    </p:spTree>
    <p:extLst>
      <p:ext uri="{BB962C8B-B14F-4D97-AF65-F5344CB8AC3E}">
        <p14:creationId xmlns:p14="http://schemas.microsoft.com/office/powerpoint/2010/main" val="84443311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fade">
                                      <p:cBhvr>
                                        <p:cTn id="11" dur="500"/>
                                        <p:tgtEl>
                                          <p:spTgt spid="9">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
                                            <p:txEl>
                                              <p:pRg st="0" end="0"/>
                                            </p:txEl>
                                          </p:spTgt>
                                        </p:tgtEl>
                                        <p:attrNameLst>
                                          <p:attrName>style.visibility</p:attrName>
                                        </p:attrNameLst>
                                      </p:cBhvr>
                                      <p:to>
                                        <p:strVal val="visible"/>
                                      </p:to>
                                    </p:set>
                                    <p:animEffect transition="in" filter="fade">
                                      <p:cBhvr>
                                        <p:cTn id="19" dur="500"/>
                                        <p:tgtEl>
                                          <p:spTgt spid="4">
                                            <p:txEl>
                                              <p:pRg st="0" end="0"/>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uiExpand="1" build="allAtOnce"/>
      <p:bldP spid="4" grpId="0" uiExpand="1" build="allAtOnce"/>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23E91C36-88FF-5DD3-E211-A91BCF492388}"/>
              </a:ext>
            </a:extLst>
          </p:cNvPr>
          <p:cNvSpPr>
            <a:spLocks noGrp="1"/>
          </p:cNvSpPr>
          <p:nvPr>
            <p:ph type="ctrTitle"/>
          </p:nvPr>
        </p:nvSpPr>
        <p:spPr>
          <a:xfrm>
            <a:off x="1524000" y="-1168003"/>
            <a:ext cx="9144000" cy="1025843"/>
          </a:xfrm>
        </p:spPr>
        <p:txBody>
          <a:bodyPr>
            <a:normAutofit/>
          </a:bodyPr>
          <a:lstStyle/>
          <a:p>
            <a:r>
              <a:rPr lang="en-US" dirty="0"/>
              <a:t>Children</a:t>
            </a:r>
          </a:p>
        </p:txBody>
      </p:sp>
      <p:sp>
        <p:nvSpPr>
          <p:cNvPr id="9" name="TextBox 8">
            <a:extLst>
              <a:ext uri="{FF2B5EF4-FFF2-40B4-BE49-F238E27FC236}">
                <a16:creationId xmlns:a16="http://schemas.microsoft.com/office/drawing/2014/main" id="{0D4B5550-5F14-C24D-0025-2FB5B690B457}"/>
              </a:ext>
            </a:extLst>
          </p:cNvPr>
          <p:cNvSpPr txBox="1"/>
          <p:nvPr/>
        </p:nvSpPr>
        <p:spPr>
          <a:xfrm>
            <a:off x="546290" y="517202"/>
            <a:ext cx="4463032" cy="2805063"/>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Children from schools in Derby were generally not sent too far away, being evacuated to places like Chellaston, Ripley, Shirland and </a:t>
            </a:r>
            <a:r>
              <a:rPr lang="en-GB" sz="2400" dirty="0" err="1">
                <a:latin typeface="Linkpen 17a Print" panose="03050602060000000000" pitchFamily="66" charset="77"/>
              </a:rPr>
              <a:t>Stonebroom</a:t>
            </a:r>
            <a:r>
              <a:rPr lang="en-GB" sz="2400" dirty="0">
                <a:latin typeface="Linkpen 17a Print" panose="03050602060000000000" pitchFamily="66" charset="77"/>
              </a:rPr>
              <a:t>.</a:t>
            </a:r>
          </a:p>
        </p:txBody>
      </p:sp>
      <p:pic>
        <p:nvPicPr>
          <p:cNvPr id="2" name="Picture 1">
            <a:extLst>
              <a:ext uri="{FF2B5EF4-FFF2-40B4-BE49-F238E27FC236}">
                <a16:creationId xmlns:a16="http://schemas.microsoft.com/office/drawing/2014/main" id="{4AD56F15-2BC4-AE0B-AFD9-86DDBC6C3E5D}"/>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14383" y="5348694"/>
            <a:ext cx="1477616" cy="1509306"/>
          </a:xfrm>
          <a:prstGeom prst="rect">
            <a:avLst/>
          </a:prstGeom>
        </p:spPr>
      </p:pic>
      <p:grpSp>
        <p:nvGrpSpPr>
          <p:cNvPr id="10" name="Group 9" descr="A black and white photograph of children walking together with packed bags.">
            <a:extLst>
              <a:ext uri="{FF2B5EF4-FFF2-40B4-BE49-F238E27FC236}">
                <a16:creationId xmlns:a16="http://schemas.microsoft.com/office/drawing/2014/main" id="{487C7451-EADB-E68C-AF0B-04F902F268A2}"/>
              </a:ext>
            </a:extLst>
          </p:cNvPr>
          <p:cNvGrpSpPr/>
          <p:nvPr/>
        </p:nvGrpSpPr>
        <p:grpSpPr>
          <a:xfrm>
            <a:off x="5297868" y="710447"/>
            <a:ext cx="6231108" cy="3816155"/>
            <a:chOff x="3074662" y="2137883"/>
            <a:chExt cx="5528581" cy="3385902"/>
          </a:xfrm>
        </p:grpSpPr>
        <p:pic>
          <p:nvPicPr>
            <p:cNvPr id="11" name="Picture 10" descr="A group of children walking on the sidewalk&#10;&#10;Description automatically generated">
              <a:extLst>
                <a:ext uri="{FF2B5EF4-FFF2-40B4-BE49-F238E27FC236}">
                  <a16:creationId xmlns:a16="http://schemas.microsoft.com/office/drawing/2014/main" id="{44971EB6-2D98-F4DA-7DAB-D02E6905622D}"/>
                </a:ext>
              </a:extLst>
            </p:cNvPr>
            <p:cNvPicPr>
              <a:picLocks noChangeAspect="1"/>
            </p:cNvPicPr>
            <p:nvPr/>
          </p:nvPicPr>
          <p:blipFill>
            <a:blip r:embed="rId5"/>
            <a:stretch>
              <a:fillRect/>
            </a:stretch>
          </p:blipFill>
          <p:spPr>
            <a:xfrm>
              <a:off x="3074662" y="2137883"/>
              <a:ext cx="5528581" cy="3372434"/>
            </a:xfrm>
            <a:prstGeom prst="rect">
              <a:avLst/>
            </a:prstGeom>
            <a:ln w="28575">
              <a:solidFill>
                <a:schemeClr val="tx1"/>
              </a:solidFill>
            </a:ln>
          </p:spPr>
        </p:pic>
        <p:sp>
          <p:nvSpPr>
            <p:cNvPr id="12" name="TextBox 11">
              <a:extLst>
                <a:ext uri="{FF2B5EF4-FFF2-40B4-BE49-F238E27FC236}">
                  <a16:creationId xmlns:a16="http://schemas.microsoft.com/office/drawing/2014/main" id="{938672DD-E44C-D692-244B-72BA8B12489C}"/>
                </a:ext>
              </a:extLst>
            </p:cNvPr>
            <p:cNvSpPr txBox="1"/>
            <p:nvPr/>
          </p:nvSpPr>
          <p:spPr>
            <a:xfrm>
              <a:off x="3114418" y="5308341"/>
              <a:ext cx="2032319" cy="215444"/>
            </a:xfrm>
            <a:prstGeom prst="rect">
              <a:avLst/>
            </a:prstGeom>
            <a:noFill/>
          </p:spPr>
          <p:txBody>
            <a:bodyPr wrap="square">
              <a:spAutoFit/>
            </a:bodyPr>
            <a:lstStyle/>
            <a:p>
              <a:r>
                <a:rPr lang="en-GB" sz="800" b="0" i="0" dirty="0">
                  <a:solidFill>
                    <a:srgbClr val="686868"/>
                  </a:solidFill>
                  <a:effectLst/>
                  <a:latin typeface="Nunito" panose="02000503000000000000" pitchFamily="2" charset="77"/>
                </a:rPr>
                <a:t>© IWM HU 36871</a:t>
              </a:r>
              <a:endParaRPr lang="en-GB" sz="800" dirty="0">
                <a:solidFill>
                  <a:srgbClr val="686868"/>
                </a:solidFill>
                <a:latin typeface="Nunito" panose="02000503000000000000" pitchFamily="2" charset="77"/>
              </a:endParaRPr>
            </a:p>
          </p:txBody>
        </p:sp>
      </p:grpSp>
      <p:sp>
        <p:nvSpPr>
          <p:cNvPr id="13" name="TextBox 12">
            <a:extLst>
              <a:ext uri="{FF2B5EF4-FFF2-40B4-BE49-F238E27FC236}">
                <a16:creationId xmlns:a16="http://schemas.microsoft.com/office/drawing/2014/main" id="{2AC58E5D-7A2D-0781-BC84-766D9B3BB7F6}"/>
              </a:ext>
            </a:extLst>
          </p:cNvPr>
          <p:cNvSpPr txBox="1"/>
          <p:nvPr/>
        </p:nvSpPr>
        <p:spPr>
          <a:xfrm>
            <a:off x="546288" y="4800633"/>
            <a:ext cx="11181886" cy="600164"/>
          </a:xfrm>
          <a:prstGeom prst="rect">
            <a:avLst/>
          </a:prstGeom>
          <a:noFill/>
        </p:spPr>
        <p:txBody>
          <a:bodyPr wrap="square">
            <a:spAutoFit/>
          </a:bodyPr>
          <a:lstStyle/>
          <a:p>
            <a:pPr>
              <a:lnSpc>
                <a:spcPct val="150000"/>
              </a:lnSpc>
            </a:pPr>
            <a:r>
              <a:rPr lang="en-GB" sz="2400" dirty="0">
                <a:latin typeface="Linkpen 17a Print" panose="03050602060000000000" pitchFamily="66" charset="77"/>
              </a:rPr>
              <a:t>Derby also took some evacuees from big cities such as London.</a:t>
            </a:r>
          </a:p>
        </p:txBody>
      </p:sp>
    </p:spTree>
    <p:extLst>
      <p:ext uri="{BB962C8B-B14F-4D97-AF65-F5344CB8AC3E}">
        <p14:creationId xmlns:p14="http://schemas.microsoft.com/office/powerpoint/2010/main" val="171935355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3">
                                            <p:txEl>
                                              <p:pRg st="0" end="0"/>
                                            </p:txEl>
                                          </p:spTgt>
                                        </p:tgtEl>
                                        <p:attrNameLst>
                                          <p:attrName>style.visibility</p:attrName>
                                        </p:attrNameLst>
                                      </p:cBhvr>
                                      <p:to>
                                        <p:strVal val="visible"/>
                                      </p:to>
                                    </p:set>
                                    <p:animEffect transition="in" filter="fade">
                                      <p:cBhvr>
                                        <p:cTn id="15"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allAtOnce"/>
      <p:bldP spid="13" grpId="0" uiExpand="1"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23E91C36-88FF-5DD3-E211-A91BCF492388}"/>
              </a:ext>
            </a:extLst>
          </p:cNvPr>
          <p:cNvSpPr>
            <a:spLocks noGrp="1"/>
          </p:cNvSpPr>
          <p:nvPr>
            <p:ph type="ctrTitle"/>
          </p:nvPr>
        </p:nvSpPr>
        <p:spPr>
          <a:xfrm>
            <a:off x="1524000" y="-1168003"/>
            <a:ext cx="9144000" cy="1025843"/>
          </a:xfrm>
        </p:spPr>
        <p:txBody>
          <a:bodyPr>
            <a:normAutofit/>
          </a:bodyPr>
          <a:lstStyle/>
          <a:p>
            <a:r>
              <a:rPr lang="en-US" dirty="0"/>
              <a:t>First 8 months</a:t>
            </a:r>
          </a:p>
        </p:txBody>
      </p:sp>
      <p:sp>
        <p:nvSpPr>
          <p:cNvPr id="9" name="TextBox 8">
            <a:extLst>
              <a:ext uri="{FF2B5EF4-FFF2-40B4-BE49-F238E27FC236}">
                <a16:creationId xmlns:a16="http://schemas.microsoft.com/office/drawing/2014/main" id="{0D4B5550-5F14-C24D-0025-2FB5B690B457}"/>
              </a:ext>
            </a:extLst>
          </p:cNvPr>
          <p:cNvSpPr txBox="1"/>
          <p:nvPr/>
        </p:nvSpPr>
        <p:spPr>
          <a:xfrm>
            <a:off x="450575" y="424437"/>
            <a:ext cx="11330608" cy="844462"/>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For the first 8 months of World War 2, there was very little actual warfare as both sides planned and prepared for war. This period of time was known as the Phoney War.</a:t>
            </a:r>
          </a:p>
        </p:txBody>
      </p:sp>
      <p:pic>
        <p:nvPicPr>
          <p:cNvPr id="2" name="Picture 1">
            <a:extLst>
              <a:ext uri="{FF2B5EF4-FFF2-40B4-BE49-F238E27FC236}">
                <a16:creationId xmlns:a16="http://schemas.microsoft.com/office/drawing/2014/main" id="{4AD56F15-2BC4-AE0B-AFD9-86DDBC6C3E5D}"/>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14383" y="5348694"/>
            <a:ext cx="1477616" cy="1509306"/>
          </a:xfrm>
          <a:prstGeom prst="rect">
            <a:avLst/>
          </a:prstGeom>
        </p:spPr>
      </p:pic>
      <p:sp>
        <p:nvSpPr>
          <p:cNvPr id="3" name="TextBox 2">
            <a:extLst>
              <a:ext uri="{FF2B5EF4-FFF2-40B4-BE49-F238E27FC236}">
                <a16:creationId xmlns:a16="http://schemas.microsoft.com/office/drawing/2014/main" id="{C552A26D-ADD4-1A53-64AB-C5DF550C2DC3}"/>
              </a:ext>
            </a:extLst>
          </p:cNvPr>
          <p:cNvSpPr txBox="1"/>
          <p:nvPr/>
        </p:nvSpPr>
        <p:spPr>
          <a:xfrm>
            <a:off x="430696" y="4411856"/>
            <a:ext cx="11330608" cy="1629292"/>
          </a:xfrm>
          <a:prstGeom prst="rect">
            <a:avLst/>
          </a:prstGeom>
          <a:noFill/>
        </p:spPr>
        <p:txBody>
          <a:bodyPr wrap="square">
            <a:spAutoFit/>
          </a:bodyPr>
          <a:lstStyle/>
          <a:p>
            <a:pPr>
              <a:lnSpc>
                <a:spcPct val="150000"/>
              </a:lnSpc>
            </a:pPr>
            <a:r>
              <a:rPr lang="en-GB" sz="1700" dirty="0">
                <a:latin typeface="Linkpen 17a Print" panose="03050602060000000000" pitchFamily="66" charset="77"/>
              </a:rPr>
              <a:t>On the 10th of May 1940, the Phoney War came to an end as German troops marched into Belgium, the Netherlands and Luxembourg, marking the start of the Battle of France. On this day, Neville Chamberlain was replaced by Winston Churchill who became the new Prime Minister. </a:t>
            </a:r>
          </a:p>
        </p:txBody>
      </p:sp>
      <p:grpSp>
        <p:nvGrpSpPr>
          <p:cNvPr id="4" name="Group 3" descr="A caption that says 'Neville Chamberlain&#10;Prime Minister from 28th May 1937 – 10th May 1940'/&#10;">
            <a:extLst>
              <a:ext uri="{FF2B5EF4-FFF2-40B4-BE49-F238E27FC236}">
                <a16:creationId xmlns:a16="http://schemas.microsoft.com/office/drawing/2014/main" id="{0EAAC23F-C05D-8756-BEC8-A029523EC972}"/>
              </a:ext>
            </a:extLst>
          </p:cNvPr>
          <p:cNvGrpSpPr/>
          <p:nvPr/>
        </p:nvGrpSpPr>
        <p:grpSpPr>
          <a:xfrm>
            <a:off x="525978" y="1753048"/>
            <a:ext cx="1978557" cy="2223686"/>
            <a:chOff x="635789" y="4379921"/>
            <a:chExt cx="1978557" cy="2223686"/>
          </a:xfrm>
        </p:grpSpPr>
        <p:pic>
          <p:nvPicPr>
            <p:cNvPr id="5" name="Picture 4" descr="A black drop of water&#10;&#10;Description automatically generated">
              <a:extLst>
                <a:ext uri="{FF2B5EF4-FFF2-40B4-BE49-F238E27FC236}">
                  <a16:creationId xmlns:a16="http://schemas.microsoft.com/office/drawing/2014/main" id="{B3582124-9955-397E-A3DC-BCB0656F18F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289471" y="4480496"/>
              <a:ext cx="324875" cy="230832"/>
            </a:xfrm>
            <a:prstGeom prst="rect">
              <a:avLst/>
            </a:prstGeom>
          </p:spPr>
        </p:pic>
        <p:sp>
          <p:nvSpPr>
            <p:cNvPr id="6" name="TextBox 5">
              <a:extLst>
                <a:ext uri="{FF2B5EF4-FFF2-40B4-BE49-F238E27FC236}">
                  <a16:creationId xmlns:a16="http://schemas.microsoft.com/office/drawing/2014/main" id="{02C7C5F8-10D1-AD26-81EC-FF8BD898CCE7}"/>
                </a:ext>
              </a:extLst>
            </p:cNvPr>
            <p:cNvSpPr txBox="1"/>
            <p:nvPr/>
          </p:nvSpPr>
          <p:spPr>
            <a:xfrm>
              <a:off x="635789" y="4379921"/>
              <a:ext cx="1680837" cy="2223686"/>
            </a:xfrm>
            <a:prstGeom prst="rect">
              <a:avLst/>
            </a:prstGeom>
            <a:noFill/>
          </p:spPr>
          <p:txBody>
            <a:bodyPr wrap="square">
              <a:spAutoFit/>
            </a:bodyPr>
            <a:lstStyle/>
            <a:p>
              <a:pPr algn="r">
                <a:lnSpc>
                  <a:spcPts val="2420"/>
                </a:lnSpc>
              </a:pPr>
              <a:r>
                <a:rPr lang="en-GB" sz="1400" dirty="0">
                  <a:latin typeface="Linkpen 17a Print" panose="03050602060000000000" pitchFamily="66" charset="77"/>
                </a:rPr>
                <a:t>Neville Chamberlain</a:t>
              </a:r>
            </a:p>
            <a:p>
              <a:pPr algn="r">
                <a:lnSpc>
                  <a:spcPts val="2420"/>
                </a:lnSpc>
              </a:pPr>
              <a:endParaRPr lang="en-GB" sz="1400" dirty="0">
                <a:latin typeface="Linkpen 17a Print" panose="03050602060000000000" pitchFamily="66" charset="77"/>
              </a:endParaRPr>
            </a:p>
            <a:p>
              <a:pPr algn="r">
                <a:lnSpc>
                  <a:spcPts val="2420"/>
                </a:lnSpc>
              </a:pPr>
              <a:r>
                <a:rPr lang="en-GB" sz="1400" dirty="0">
                  <a:latin typeface="Linkpen 17a Print" panose="03050602060000000000" pitchFamily="66" charset="77"/>
                </a:rPr>
                <a:t>Prime Minister from 28th May 1937 – 10th May 1940 </a:t>
              </a:r>
            </a:p>
          </p:txBody>
        </p:sp>
      </p:grpSp>
      <p:pic>
        <p:nvPicPr>
          <p:cNvPr id="7" name="Picture 6" descr="A photograph of Neville Chamberlain, he has a moustache wearing a suit and tie.">
            <a:extLst>
              <a:ext uri="{FF2B5EF4-FFF2-40B4-BE49-F238E27FC236}">
                <a16:creationId xmlns:a16="http://schemas.microsoft.com/office/drawing/2014/main" id="{23B45FD6-0161-963F-3BC9-E2C70A202C1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605738" y="1556791"/>
            <a:ext cx="1866900" cy="2616200"/>
          </a:xfrm>
          <a:prstGeom prst="rect">
            <a:avLst/>
          </a:prstGeom>
        </p:spPr>
      </p:pic>
      <p:sp>
        <p:nvSpPr>
          <p:cNvPr id="8" name="Right Arrow 7" descr="Arrow pointing from Neville Chamberlain to Winston Churchill.">
            <a:extLst>
              <a:ext uri="{FF2B5EF4-FFF2-40B4-BE49-F238E27FC236}">
                <a16:creationId xmlns:a16="http://schemas.microsoft.com/office/drawing/2014/main" id="{EE177173-911B-0254-7C0E-4B5272D1273B}"/>
              </a:ext>
            </a:extLst>
          </p:cNvPr>
          <p:cNvSpPr/>
          <p:nvPr/>
        </p:nvSpPr>
        <p:spPr>
          <a:xfrm>
            <a:off x="4728926" y="2434030"/>
            <a:ext cx="2459421" cy="918080"/>
          </a:xfrm>
          <a:prstGeom prst="rightArrow">
            <a:avLst>
              <a:gd name="adj1" fmla="val 40203"/>
              <a:gd name="adj2" fmla="val 40203"/>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descr="A photograph of Winstone Churchill, he is wearing a suit and bowtie and holding a cane.">
            <a:extLst>
              <a:ext uri="{FF2B5EF4-FFF2-40B4-BE49-F238E27FC236}">
                <a16:creationId xmlns:a16="http://schemas.microsoft.com/office/drawing/2014/main" id="{F72FEF44-9871-638A-602A-96080CF8DBF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542587" y="1556791"/>
            <a:ext cx="2044700" cy="2616200"/>
          </a:xfrm>
          <a:prstGeom prst="rect">
            <a:avLst/>
          </a:prstGeom>
        </p:spPr>
      </p:pic>
      <p:grpSp>
        <p:nvGrpSpPr>
          <p:cNvPr id="15" name="Group 14" descr="A caption that says 'Winston Churchill&#10;Prime Minister from 10th May 1940 – 26th July 1945'.">
            <a:extLst>
              <a:ext uri="{FF2B5EF4-FFF2-40B4-BE49-F238E27FC236}">
                <a16:creationId xmlns:a16="http://schemas.microsoft.com/office/drawing/2014/main" id="{84EE4161-286C-220B-C26F-B77D6D28964C}"/>
              </a:ext>
            </a:extLst>
          </p:cNvPr>
          <p:cNvGrpSpPr/>
          <p:nvPr/>
        </p:nvGrpSpPr>
        <p:grpSpPr>
          <a:xfrm>
            <a:off x="9727312" y="1670677"/>
            <a:ext cx="1960887" cy="2223686"/>
            <a:chOff x="550325" y="4424891"/>
            <a:chExt cx="1960887" cy="2223686"/>
          </a:xfrm>
        </p:grpSpPr>
        <p:pic>
          <p:nvPicPr>
            <p:cNvPr id="17" name="Picture 16" descr="A black drop of water&#10;&#10;Description automatically generated">
              <a:extLst>
                <a:ext uri="{FF2B5EF4-FFF2-40B4-BE49-F238E27FC236}">
                  <a16:creationId xmlns:a16="http://schemas.microsoft.com/office/drawing/2014/main" id="{4D2BE0B5-6C60-54F2-3D50-EF218B1C10B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550325" y="4480496"/>
              <a:ext cx="324875" cy="230832"/>
            </a:xfrm>
            <a:prstGeom prst="rect">
              <a:avLst/>
            </a:prstGeom>
          </p:spPr>
        </p:pic>
        <p:sp>
          <p:nvSpPr>
            <p:cNvPr id="18" name="TextBox 17">
              <a:extLst>
                <a:ext uri="{FF2B5EF4-FFF2-40B4-BE49-F238E27FC236}">
                  <a16:creationId xmlns:a16="http://schemas.microsoft.com/office/drawing/2014/main" id="{1B0B15A8-A48C-1199-D8C6-ADDB73403CB9}"/>
                </a:ext>
              </a:extLst>
            </p:cNvPr>
            <p:cNvSpPr txBox="1"/>
            <p:nvPr/>
          </p:nvSpPr>
          <p:spPr>
            <a:xfrm>
              <a:off x="830375" y="4424891"/>
              <a:ext cx="1680837" cy="2223686"/>
            </a:xfrm>
            <a:prstGeom prst="rect">
              <a:avLst/>
            </a:prstGeom>
            <a:noFill/>
          </p:spPr>
          <p:txBody>
            <a:bodyPr wrap="square">
              <a:spAutoFit/>
            </a:bodyPr>
            <a:lstStyle/>
            <a:p>
              <a:pPr>
                <a:lnSpc>
                  <a:spcPts val="2420"/>
                </a:lnSpc>
              </a:pPr>
              <a:r>
                <a:rPr lang="en-GB" sz="1400" dirty="0">
                  <a:latin typeface="Linkpen 17a Print" panose="03050602060000000000" pitchFamily="66" charset="77"/>
                </a:rPr>
                <a:t>Winston Churchill</a:t>
              </a:r>
            </a:p>
            <a:p>
              <a:pPr>
                <a:lnSpc>
                  <a:spcPts val="2420"/>
                </a:lnSpc>
              </a:pPr>
              <a:endParaRPr lang="en-GB" sz="1400" dirty="0">
                <a:latin typeface="Linkpen 17a Print" panose="03050602060000000000" pitchFamily="66" charset="77"/>
              </a:endParaRPr>
            </a:p>
            <a:p>
              <a:pPr>
                <a:lnSpc>
                  <a:spcPts val="2420"/>
                </a:lnSpc>
              </a:pPr>
              <a:r>
                <a:rPr lang="en-GB" sz="1400" dirty="0">
                  <a:latin typeface="Linkpen 17a Print" panose="03050602060000000000" pitchFamily="66" charset="77"/>
                </a:rPr>
                <a:t>Prime Minister from 10th May 1940 – 26th July 1945</a:t>
              </a:r>
            </a:p>
          </p:txBody>
        </p:sp>
      </p:grpSp>
    </p:spTree>
    <p:extLst>
      <p:ext uri="{BB962C8B-B14F-4D97-AF65-F5344CB8AC3E}">
        <p14:creationId xmlns:p14="http://schemas.microsoft.com/office/powerpoint/2010/main" val="406598179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left)">
                                      <p:cBhvr>
                                        <p:cTn id="28" dur="500"/>
                                        <p:tgtEl>
                                          <p:spTgt spid="8"/>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3">
                                            <p:txEl>
                                              <p:pRg st="0" end="0"/>
                                            </p:txEl>
                                          </p:spTgt>
                                        </p:tgtEl>
                                        <p:attrNameLst>
                                          <p:attrName>style.visibility</p:attrName>
                                        </p:attrNameLst>
                                      </p:cBhvr>
                                      <p:to>
                                        <p:strVal val="visible"/>
                                      </p:to>
                                    </p:set>
                                    <p:animEffect transition="in" filter="fade">
                                      <p:cBhvr>
                                        <p:cTn id="3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allAtOnce"/>
      <p:bldP spid="3" grpId="0" uiExpand="1" build="allAtOnce"/>
      <p:bldP spid="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23E91C36-88FF-5DD3-E211-A91BCF492388}"/>
              </a:ext>
            </a:extLst>
          </p:cNvPr>
          <p:cNvSpPr>
            <a:spLocks noGrp="1"/>
          </p:cNvSpPr>
          <p:nvPr>
            <p:ph type="ctrTitle"/>
          </p:nvPr>
        </p:nvSpPr>
        <p:spPr>
          <a:xfrm>
            <a:off x="1524000" y="-1168003"/>
            <a:ext cx="9144000" cy="1025843"/>
          </a:xfrm>
        </p:spPr>
        <p:txBody>
          <a:bodyPr>
            <a:normAutofit/>
          </a:bodyPr>
          <a:lstStyle/>
          <a:p>
            <a:r>
              <a:rPr lang="en-US" dirty="0" err="1"/>
              <a:t>Phoney</a:t>
            </a:r>
            <a:r>
              <a:rPr lang="en-US" dirty="0"/>
              <a:t> War</a:t>
            </a:r>
          </a:p>
        </p:txBody>
      </p:sp>
      <p:sp>
        <p:nvSpPr>
          <p:cNvPr id="9" name="TextBox 8">
            <a:extLst>
              <a:ext uri="{FF2B5EF4-FFF2-40B4-BE49-F238E27FC236}">
                <a16:creationId xmlns:a16="http://schemas.microsoft.com/office/drawing/2014/main" id="{0D4B5550-5F14-C24D-0025-2FB5B690B457}"/>
              </a:ext>
            </a:extLst>
          </p:cNvPr>
          <p:cNvSpPr txBox="1"/>
          <p:nvPr/>
        </p:nvSpPr>
        <p:spPr>
          <a:xfrm>
            <a:off x="583522" y="785906"/>
            <a:ext cx="5960528" cy="4562788"/>
          </a:xfrm>
          <a:prstGeom prst="rect">
            <a:avLst/>
          </a:prstGeom>
          <a:noFill/>
        </p:spPr>
        <p:txBody>
          <a:bodyPr wrap="square">
            <a:spAutoFit/>
          </a:bodyPr>
          <a:lstStyle/>
          <a:p>
            <a:pPr>
              <a:lnSpc>
                <a:spcPct val="150000"/>
              </a:lnSpc>
            </a:pPr>
            <a:r>
              <a:rPr lang="en-GB" sz="2800" dirty="0">
                <a:latin typeface="Linkpen 17a Print" panose="03050602060000000000" pitchFamily="66" charset="77"/>
              </a:rPr>
              <a:t>During the period of time known as the Phoney War, people in Derby would have tried to continue with their normal lives. However, reminders of the impending war were never far away.</a:t>
            </a:r>
          </a:p>
        </p:txBody>
      </p:sp>
      <p:pic>
        <p:nvPicPr>
          <p:cNvPr id="2" name="Picture 1">
            <a:extLst>
              <a:ext uri="{FF2B5EF4-FFF2-40B4-BE49-F238E27FC236}">
                <a16:creationId xmlns:a16="http://schemas.microsoft.com/office/drawing/2014/main" id="{4AD56F15-2BC4-AE0B-AFD9-86DDBC6C3E5D}"/>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14383" y="5348694"/>
            <a:ext cx="1477616" cy="1509306"/>
          </a:xfrm>
          <a:prstGeom prst="rect">
            <a:avLst/>
          </a:prstGeom>
        </p:spPr>
      </p:pic>
      <p:grpSp>
        <p:nvGrpSpPr>
          <p:cNvPr id="3" name="Group 2" descr="A poster of hands holding a gas mask. The text says &quot;Hitler will end no warning - so always carry your gas mask&quot;. A caption at the bottom says &quot;Issued by the Ministry of Home Security&quot;.">
            <a:extLst>
              <a:ext uri="{FF2B5EF4-FFF2-40B4-BE49-F238E27FC236}">
                <a16:creationId xmlns:a16="http://schemas.microsoft.com/office/drawing/2014/main" id="{B6EC0220-66D9-E157-6090-B410F860D5A3}"/>
              </a:ext>
            </a:extLst>
          </p:cNvPr>
          <p:cNvGrpSpPr/>
          <p:nvPr/>
        </p:nvGrpSpPr>
        <p:grpSpPr>
          <a:xfrm>
            <a:off x="6740972" y="489164"/>
            <a:ext cx="3963471" cy="5878228"/>
            <a:chOff x="6645499" y="514532"/>
            <a:chExt cx="3963471" cy="5878228"/>
          </a:xfrm>
        </p:grpSpPr>
        <p:pic>
          <p:nvPicPr>
            <p:cNvPr id="4" name="Picture 3" descr="A poster with hands holding a gas mask&#10;&#10;Description automatically generated">
              <a:extLst>
                <a:ext uri="{FF2B5EF4-FFF2-40B4-BE49-F238E27FC236}">
                  <a16:creationId xmlns:a16="http://schemas.microsoft.com/office/drawing/2014/main" id="{B4E41D2E-9BC8-0FEF-1E30-E79C7052AD83}"/>
                </a:ext>
              </a:extLst>
            </p:cNvPr>
            <p:cNvPicPr>
              <a:picLocks noChangeAspect="1"/>
            </p:cNvPicPr>
            <p:nvPr/>
          </p:nvPicPr>
          <p:blipFill>
            <a:blip r:embed="rId5"/>
            <a:stretch>
              <a:fillRect/>
            </a:stretch>
          </p:blipFill>
          <p:spPr>
            <a:xfrm>
              <a:off x="6740972" y="514532"/>
              <a:ext cx="3867998" cy="5827492"/>
            </a:xfrm>
            <a:prstGeom prst="rect">
              <a:avLst/>
            </a:prstGeom>
            <a:ln w="28575">
              <a:solidFill>
                <a:schemeClr val="tx1"/>
              </a:solidFill>
            </a:ln>
          </p:spPr>
        </p:pic>
        <p:sp>
          <p:nvSpPr>
            <p:cNvPr id="5" name="TextBox 4">
              <a:extLst>
                <a:ext uri="{FF2B5EF4-FFF2-40B4-BE49-F238E27FC236}">
                  <a16:creationId xmlns:a16="http://schemas.microsoft.com/office/drawing/2014/main" id="{57A312CA-58FF-5878-A20B-BB786666032B}"/>
                </a:ext>
              </a:extLst>
            </p:cNvPr>
            <p:cNvSpPr txBox="1"/>
            <p:nvPr/>
          </p:nvSpPr>
          <p:spPr>
            <a:xfrm>
              <a:off x="6645499" y="6131150"/>
              <a:ext cx="1593273" cy="261610"/>
            </a:xfrm>
            <a:prstGeom prst="rect">
              <a:avLst/>
            </a:prstGeom>
            <a:noFill/>
          </p:spPr>
          <p:txBody>
            <a:bodyPr wrap="square">
              <a:spAutoFit/>
            </a:bodyPr>
            <a:lstStyle/>
            <a:p>
              <a:r>
                <a:rPr lang="en-GB" sz="1050" b="0" i="0" dirty="0">
                  <a:solidFill>
                    <a:srgbClr val="333333"/>
                  </a:solidFill>
                  <a:effectLst/>
                  <a:latin typeface="Nunito" panose="02000503000000000000" pitchFamily="2" charset="77"/>
                </a:rPr>
                <a:t>© IWM HU 36871</a:t>
              </a:r>
              <a:endParaRPr lang="en-GB" sz="1050" dirty="0">
                <a:latin typeface="Nunito" panose="02000503000000000000" pitchFamily="2" charset="77"/>
              </a:endParaRPr>
            </a:p>
          </p:txBody>
        </p:sp>
      </p:grpSp>
      <p:sp>
        <p:nvSpPr>
          <p:cNvPr id="6" name="Title 15">
            <a:extLst>
              <a:ext uri="{FF2B5EF4-FFF2-40B4-BE49-F238E27FC236}">
                <a16:creationId xmlns:a16="http://schemas.microsoft.com/office/drawing/2014/main" id="{455E29D6-43F6-4E76-3580-AD477FC97D02}"/>
              </a:ext>
            </a:extLst>
          </p:cNvPr>
          <p:cNvSpPr txBox="1">
            <a:spLocks/>
          </p:cNvSpPr>
          <p:nvPr/>
        </p:nvSpPr>
        <p:spPr>
          <a:xfrm>
            <a:off x="1524000" y="-1155646"/>
            <a:ext cx="9144000" cy="1025843"/>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t>Phoney War</a:t>
            </a:r>
            <a:endParaRPr lang="en-US" dirty="0"/>
          </a:p>
        </p:txBody>
      </p:sp>
    </p:spTree>
    <p:extLst>
      <p:ext uri="{BB962C8B-B14F-4D97-AF65-F5344CB8AC3E}">
        <p14:creationId xmlns:p14="http://schemas.microsoft.com/office/powerpoint/2010/main" val="262040312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fade">
                                      <p:cBhvr>
                                        <p:cTn id="7" dur="500"/>
                                        <p:tgtEl>
                                          <p:spTgt spid="9">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uiExpand="1" build="allAtOnce"/>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23E91C36-88FF-5DD3-E211-A91BCF492388}"/>
              </a:ext>
            </a:extLst>
          </p:cNvPr>
          <p:cNvSpPr>
            <a:spLocks noGrp="1"/>
          </p:cNvSpPr>
          <p:nvPr>
            <p:ph type="ctrTitle"/>
          </p:nvPr>
        </p:nvSpPr>
        <p:spPr>
          <a:xfrm>
            <a:off x="1524000" y="-1168003"/>
            <a:ext cx="9144000" cy="1025843"/>
          </a:xfrm>
        </p:spPr>
        <p:txBody>
          <a:bodyPr/>
          <a:lstStyle/>
          <a:p>
            <a:r>
              <a:rPr lang="en-US" dirty="0"/>
              <a:t>World War 1</a:t>
            </a:r>
          </a:p>
        </p:txBody>
      </p:sp>
      <p:sp>
        <p:nvSpPr>
          <p:cNvPr id="7" name="Title 1">
            <a:extLst>
              <a:ext uri="{FF2B5EF4-FFF2-40B4-BE49-F238E27FC236}">
                <a16:creationId xmlns:a16="http://schemas.microsoft.com/office/drawing/2014/main" id="{FDDBC060-5630-C01E-116B-D4217BCDCE5F}"/>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World War 1  </a:t>
            </a:r>
          </a:p>
        </p:txBody>
      </p:sp>
      <p:sp>
        <p:nvSpPr>
          <p:cNvPr id="8" name="TextBox 7">
            <a:extLst>
              <a:ext uri="{FF2B5EF4-FFF2-40B4-BE49-F238E27FC236}">
                <a16:creationId xmlns:a16="http://schemas.microsoft.com/office/drawing/2014/main" id="{D865BA71-9D09-29EE-229D-D2C900EC273E}"/>
              </a:ext>
            </a:extLst>
          </p:cNvPr>
          <p:cNvSpPr txBox="1"/>
          <p:nvPr/>
        </p:nvSpPr>
        <p:spPr>
          <a:xfrm>
            <a:off x="494269" y="1616280"/>
            <a:ext cx="7018639" cy="4493538"/>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In the early 1900s, tensions in Europe were high as many countries competed with one another for power.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On the 28th of June 1914, the heir to the Austro-Hungarian Empire, Archduke Franz Ferdinand, was assassinated.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This event sparked a chain reaction of conflicts. Austria-Hungary blamed Serbia for the assassination and declared war on them. Soon, other countries joined in to support their allies, and the war quickly spread.</a:t>
            </a:r>
          </a:p>
          <a:p>
            <a:pPr>
              <a:lnSpc>
                <a:spcPct val="150000"/>
              </a:lnSpc>
            </a:pPr>
            <a:endParaRPr lang="en-GB" sz="1600" dirty="0">
              <a:latin typeface="Linkpen 17a Print" panose="03050602060000000000" pitchFamily="66" charset="77"/>
            </a:endParaRPr>
          </a:p>
        </p:txBody>
      </p:sp>
      <p:grpSp>
        <p:nvGrpSpPr>
          <p:cNvPr id="11" name="Group 10" descr="A photograph of a man with a moustache and medals on his uniform jacket.">
            <a:extLst>
              <a:ext uri="{FF2B5EF4-FFF2-40B4-BE49-F238E27FC236}">
                <a16:creationId xmlns:a16="http://schemas.microsoft.com/office/drawing/2014/main" id="{4CBD37F0-EC4C-943B-00AA-7235D128A86C}"/>
              </a:ext>
            </a:extLst>
          </p:cNvPr>
          <p:cNvGrpSpPr/>
          <p:nvPr/>
        </p:nvGrpSpPr>
        <p:grpSpPr>
          <a:xfrm>
            <a:off x="7692887" y="730509"/>
            <a:ext cx="3814123" cy="5396982"/>
            <a:chOff x="8489092" y="963248"/>
            <a:chExt cx="3122146" cy="4417835"/>
          </a:xfrm>
        </p:grpSpPr>
        <p:pic>
          <p:nvPicPr>
            <p:cNvPr id="14" name="Picture 13">
              <a:extLst>
                <a:ext uri="{FF2B5EF4-FFF2-40B4-BE49-F238E27FC236}">
                  <a16:creationId xmlns:a16="http://schemas.microsoft.com/office/drawing/2014/main" id="{F023AA39-920A-E8D8-8A6A-BACFA300636C}"/>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89093" y="963248"/>
              <a:ext cx="3122145" cy="4417835"/>
            </a:xfrm>
            <a:prstGeom prst="rect">
              <a:avLst/>
            </a:prstGeom>
            <a:ln w="19050">
              <a:solidFill>
                <a:schemeClr val="tx1"/>
              </a:solidFill>
            </a:ln>
          </p:spPr>
        </p:pic>
        <p:sp>
          <p:nvSpPr>
            <p:cNvPr id="15" name="TextBox 14">
              <a:extLst>
                <a:ext uri="{FF2B5EF4-FFF2-40B4-BE49-F238E27FC236}">
                  <a16:creationId xmlns:a16="http://schemas.microsoft.com/office/drawing/2014/main" id="{5A6A873C-5075-12B0-04E6-86E35C880022}"/>
                </a:ext>
              </a:extLst>
            </p:cNvPr>
            <p:cNvSpPr txBox="1"/>
            <p:nvPr/>
          </p:nvSpPr>
          <p:spPr>
            <a:xfrm>
              <a:off x="8489092" y="5135785"/>
              <a:ext cx="2535850" cy="230832"/>
            </a:xfrm>
            <a:prstGeom prst="rect">
              <a:avLst/>
            </a:prstGeom>
            <a:noFill/>
          </p:spPr>
          <p:txBody>
            <a:bodyPr wrap="square">
              <a:spAutoFit/>
            </a:bodyPr>
            <a:lstStyle/>
            <a:p>
              <a:r>
                <a:rPr lang="en-GB" sz="900" b="0" i="0" dirty="0">
                  <a:effectLst/>
                  <a:latin typeface="Nunito" panose="02000503000000000000" pitchFamily="2" charset="77"/>
                </a:rPr>
                <a:t>© Public Domain from Wikimedia Commons</a:t>
              </a:r>
              <a:endParaRPr lang="en-GB" sz="900" dirty="0">
                <a:latin typeface="Nunito" panose="02000503000000000000" pitchFamily="2" charset="77"/>
              </a:endParaRPr>
            </a:p>
          </p:txBody>
        </p:sp>
      </p:grpSp>
      <p:pic>
        <p:nvPicPr>
          <p:cNvPr id="17" name="Picture 16">
            <a:extLst>
              <a:ext uri="{FF2B5EF4-FFF2-40B4-BE49-F238E27FC236}">
                <a16:creationId xmlns:a16="http://schemas.microsoft.com/office/drawing/2014/main" id="{B6369AC0-1001-EC14-ECD4-9DC1A9FA8CBE}"/>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14383" y="5347252"/>
            <a:ext cx="1477616" cy="1509306"/>
          </a:xfrm>
          <a:prstGeom prst="rect">
            <a:avLst/>
          </a:prstGeom>
        </p:spPr>
      </p:pic>
    </p:spTree>
    <p:extLst>
      <p:ext uri="{BB962C8B-B14F-4D97-AF65-F5344CB8AC3E}">
        <p14:creationId xmlns:p14="http://schemas.microsoft.com/office/powerpoint/2010/main" val="199638489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animEffect transition="in" filter="fade">
                                      <p:cBhvr>
                                        <p:cTn id="11" dur="500"/>
                                        <p:tgtEl>
                                          <p:spTgt spid="8">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animEffect transition="in" filter="fade">
                                      <p:cBhvr>
                                        <p:cTn id="15" dur="500"/>
                                        <p:tgtEl>
                                          <p:spTgt spid="8">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xEl>
                                              <p:pRg st="4" end="4"/>
                                            </p:txEl>
                                          </p:spTgt>
                                        </p:tgtEl>
                                        <p:attrNameLst>
                                          <p:attrName>style.visibility</p:attrName>
                                        </p:attrNameLst>
                                      </p:cBhvr>
                                      <p:to>
                                        <p:strVal val="visible"/>
                                      </p:to>
                                    </p:set>
                                    <p:animEffect transition="in" filter="fade">
                                      <p:cBhvr>
                                        <p:cTn id="19" dur="500"/>
                                        <p:tgtEl>
                                          <p:spTgt spid="8">
                                            <p:txEl>
                                              <p:pRg st="4" end="4"/>
                                            </p:txEl>
                                          </p:spTgt>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build="allAtOnce"/>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23E91C36-88FF-5DD3-E211-A91BCF492388}"/>
              </a:ext>
            </a:extLst>
          </p:cNvPr>
          <p:cNvSpPr>
            <a:spLocks noGrp="1"/>
          </p:cNvSpPr>
          <p:nvPr>
            <p:ph type="ctrTitle"/>
          </p:nvPr>
        </p:nvSpPr>
        <p:spPr>
          <a:xfrm>
            <a:off x="1524000" y="-1168003"/>
            <a:ext cx="9144000" cy="1025843"/>
          </a:xfrm>
        </p:spPr>
        <p:txBody>
          <a:bodyPr>
            <a:normAutofit/>
          </a:bodyPr>
          <a:lstStyle/>
          <a:p>
            <a:r>
              <a:rPr lang="en-US" dirty="0"/>
              <a:t>Air raid shelters</a:t>
            </a:r>
          </a:p>
        </p:txBody>
      </p:sp>
      <p:pic>
        <p:nvPicPr>
          <p:cNvPr id="6" name="Picture 5" descr="An underground tunnel used as an air raid shelter.">
            <a:extLst>
              <a:ext uri="{FF2B5EF4-FFF2-40B4-BE49-F238E27FC236}">
                <a16:creationId xmlns:a16="http://schemas.microsoft.com/office/drawing/2014/main" id="{A597E0FC-E66A-A6AA-EF39-BC4528091D8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840004" y="1020899"/>
            <a:ext cx="3935985" cy="2992582"/>
          </a:xfrm>
          <a:prstGeom prst="rect">
            <a:avLst/>
          </a:prstGeom>
          <a:ln w="19050">
            <a:solidFill>
              <a:schemeClr val="tx1"/>
            </a:solidFill>
          </a:ln>
        </p:spPr>
      </p:pic>
      <p:grpSp>
        <p:nvGrpSpPr>
          <p:cNvPr id="7" name="Group 6" descr="A black and white photograph of metal shelters made of corrugated metal.">
            <a:extLst>
              <a:ext uri="{FF2B5EF4-FFF2-40B4-BE49-F238E27FC236}">
                <a16:creationId xmlns:a16="http://schemas.microsoft.com/office/drawing/2014/main" id="{C8AD8C7B-6745-3956-A8FE-BEBBF9B719D5}"/>
              </a:ext>
            </a:extLst>
          </p:cNvPr>
          <p:cNvGrpSpPr/>
          <p:nvPr/>
        </p:nvGrpSpPr>
        <p:grpSpPr>
          <a:xfrm>
            <a:off x="502504" y="1020899"/>
            <a:ext cx="3484606" cy="2992582"/>
            <a:chOff x="502507" y="983820"/>
            <a:chExt cx="3484606" cy="2992582"/>
          </a:xfrm>
        </p:grpSpPr>
        <p:pic>
          <p:nvPicPr>
            <p:cNvPr id="8" name="Picture 7" descr="A black and white photograph of metal shelters made of corrugated metal.">
              <a:extLst>
                <a:ext uri="{FF2B5EF4-FFF2-40B4-BE49-F238E27FC236}">
                  <a16:creationId xmlns:a16="http://schemas.microsoft.com/office/drawing/2014/main" id="{FB268856-09E8-0595-F9B8-E5D2C1D06A9A}"/>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502507" y="983820"/>
              <a:ext cx="3484606" cy="2992582"/>
            </a:xfrm>
            <a:prstGeom prst="rect">
              <a:avLst/>
            </a:prstGeom>
            <a:ln w="19050">
              <a:solidFill>
                <a:schemeClr val="tx1"/>
              </a:solidFill>
            </a:ln>
          </p:spPr>
        </p:pic>
        <p:sp>
          <p:nvSpPr>
            <p:cNvPr id="10" name="TextBox 9">
              <a:extLst>
                <a:ext uri="{FF2B5EF4-FFF2-40B4-BE49-F238E27FC236}">
                  <a16:creationId xmlns:a16="http://schemas.microsoft.com/office/drawing/2014/main" id="{E8C9ABA0-FF70-370E-4691-05CB21ACB22D}"/>
                </a:ext>
              </a:extLst>
            </p:cNvPr>
            <p:cNvSpPr txBox="1"/>
            <p:nvPr/>
          </p:nvSpPr>
          <p:spPr>
            <a:xfrm>
              <a:off x="1015312" y="998206"/>
              <a:ext cx="2971800" cy="230832"/>
            </a:xfrm>
            <a:prstGeom prst="rect">
              <a:avLst/>
            </a:prstGeom>
            <a:noFill/>
          </p:spPr>
          <p:txBody>
            <a:bodyPr wrap="square" rtlCol="0">
              <a:spAutoFit/>
            </a:bodyPr>
            <a:lstStyle/>
            <a:p>
              <a:pPr algn="r"/>
              <a:r>
                <a:rPr lang="en-GB" sz="900" dirty="0">
                  <a:solidFill>
                    <a:schemeClr val="bg1">
                      <a:lumMod val="65000"/>
                      <a:alpha val="73000"/>
                    </a:schemeClr>
                  </a:solidFill>
                  <a:cs typeface="Arial" panose="020B0604020202020204" pitchFamily="34" charset="0"/>
                </a:rPr>
                <a:t>© </a:t>
              </a:r>
              <a:r>
                <a:rPr lang="en-GB" sz="900" dirty="0" err="1">
                  <a:solidFill>
                    <a:schemeClr val="bg1">
                      <a:lumMod val="65000"/>
                      <a:alpha val="73000"/>
                    </a:schemeClr>
                  </a:solidFill>
                  <a:cs typeface="Arial" panose="020B0604020202020204" pitchFamily="34" charset="0"/>
                </a:rPr>
                <a:t>Alamy</a:t>
              </a:r>
              <a:r>
                <a:rPr lang="en-GB" sz="900" dirty="0">
                  <a:solidFill>
                    <a:schemeClr val="bg1">
                      <a:lumMod val="65000"/>
                      <a:alpha val="73000"/>
                    </a:schemeClr>
                  </a:solidFill>
                  <a:cs typeface="Arial" panose="020B0604020202020204" pitchFamily="34" charset="0"/>
                </a:rPr>
                <a:t> Ref: 2HHTK0B </a:t>
              </a:r>
            </a:p>
          </p:txBody>
        </p:sp>
      </p:grpSp>
      <p:grpSp>
        <p:nvGrpSpPr>
          <p:cNvPr id="11" name="Group 10" descr="A black and white photograph of metal shelters made of corrugated metal.">
            <a:extLst>
              <a:ext uri="{FF2B5EF4-FFF2-40B4-BE49-F238E27FC236}">
                <a16:creationId xmlns:a16="http://schemas.microsoft.com/office/drawing/2014/main" id="{63DA7FDE-CB62-FA33-4A6C-D57B6D4E9C00}"/>
              </a:ext>
            </a:extLst>
          </p:cNvPr>
          <p:cNvGrpSpPr/>
          <p:nvPr/>
        </p:nvGrpSpPr>
        <p:grpSpPr>
          <a:xfrm>
            <a:off x="4170401" y="1020899"/>
            <a:ext cx="3484606" cy="2992582"/>
            <a:chOff x="4170404" y="983820"/>
            <a:chExt cx="3484606" cy="2992582"/>
          </a:xfrm>
        </p:grpSpPr>
        <p:pic>
          <p:nvPicPr>
            <p:cNvPr id="12" name="Picture 11" descr="A black and white photograph of metal shelters made of corrugated metal.">
              <a:extLst>
                <a:ext uri="{FF2B5EF4-FFF2-40B4-BE49-F238E27FC236}">
                  <a16:creationId xmlns:a16="http://schemas.microsoft.com/office/drawing/2014/main" id="{A38B1325-9075-D70C-B0A1-C622653E95F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4170405" y="983820"/>
              <a:ext cx="3484605" cy="2992582"/>
            </a:xfrm>
            <a:prstGeom prst="rect">
              <a:avLst/>
            </a:prstGeom>
            <a:ln w="19050">
              <a:solidFill>
                <a:schemeClr val="tx1"/>
              </a:solidFill>
            </a:ln>
          </p:spPr>
        </p:pic>
        <p:sp>
          <p:nvSpPr>
            <p:cNvPr id="13" name="TextBox 12">
              <a:extLst>
                <a:ext uri="{FF2B5EF4-FFF2-40B4-BE49-F238E27FC236}">
                  <a16:creationId xmlns:a16="http://schemas.microsoft.com/office/drawing/2014/main" id="{11314ACF-A3EE-EEBE-168C-7FDF190F477A}"/>
                </a:ext>
              </a:extLst>
            </p:cNvPr>
            <p:cNvSpPr txBox="1"/>
            <p:nvPr/>
          </p:nvSpPr>
          <p:spPr>
            <a:xfrm>
              <a:off x="4170404" y="991565"/>
              <a:ext cx="2971800" cy="230832"/>
            </a:xfrm>
            <a:prstGeom prst="rect">
              <a:avLst/>
            </a:prstGeom>
            <a:noFill/>
          </p:spPr>
          <p:txBody>
            <a:bodyPr wrap="square" rtlCol="0">
              <a:spAutoFit/>
            </a:bodyPr>
            <a:lstStyle/>
            <a:p>
              <a:r>
                <a:rPr lang="en-GB" sz="900" dirty="0">
                  <a:solidFill>
                    <a:schemeClr val="bg1">
                      <a:lumMod val="65000"/>
                      <a:alpha val="73000"/>
                    </a:schemeClr>
                  </a:solidFill>
                  <a:cs typeface="Arial" panose="020B0604020202020204" pitchFamily="34" charset="0"/>
                </a:rPr>
                <a:t>© IWM D 2053</a:t>
              </a:r>
            </a:p>
          </p:txBody>
        </p:sp>
      </p:grpSp>
      <p:sp>
        <p:nvSpPr>
          <p:cNvPr id="14" name="TextBox 13">
            <a:extLst>
              <a:ext uri="{FF2B5EF4-FFF2-40B4-BE49-F238E27FC236}">
                <a16:creationId xmlns:a16="http://schemas.microsoft.com/office/drawing/2014/main" id="{09E1CE51-9F9E-741D-E5B3-53D2DF5FAA93}"/>
              </a:ext>
            </a:extLst>
          </p:cNvPr>
          <p:cNvSpPr txBox="1"/>
          <p:nvPr/>
        </p:nvSpPr>
        <p:spPr>
          <a:xfrm>
            <a:off x="308917" y="434787"/>
            <a:ext cx="11541211" cy="382797"/>
          </a:xfrm>
          <a:prstGeom prst="rect">
            <a:avLst/>
          </a:prstGeom>
          <a:noFill/>
        </p:spPr>
        <p:txBody>
          <a:bodyPr wrap="square">
            <a:spAutoFit/>
          </a:bodyPr>
          <a:lstStyle/>
          <a:p>
            <a:pPr>
              <a:lnSpc>
                <a:spcPts val="2320"/>
              </a:lnSpc>
              <a:spcBef>
                <a:spcPts val="1200"/>
              </a:spcBef>
            </a:pPr>
            <a:r>
              <a:rPr lang="en-GB" dirty="0">
                <a:latin typeface="Linkpen 17a Print" panose="03050602060000000000" pitchFamily="66" charset="77"/>
              </a:rPr>
              <a:t>To prepare for the threat of air raids, specially designed air raid shelters were used.</a:t>
            </a:r>
          </a:p>
        </p:txBody>
      </p:sp>
      <p:sp>
        <p:nvSpPr>
          <p:cNvPr id="15" name="TextBox 14">
            <a:extLst>
              <a:ext uri="{FF2B5EF4-FFF2-40B4-BE49-F238E27FC236}">
                <a16:creationId xmlns:a16="http://schemas.microsoft.com/office/drawing/2014/main" id="{D9C0C0FC-839B-EC22-A22A-48EF13D03585}"/>
              </a:ext>
            </a:extLst>
          </p:cNvPr>
          <p:cNvSpPr txBox="1"/>
          <p:nvPr/>
        </p:nvSpPr>
        <p:spPr>
          <a:xfrm>
            <a:off x="395416" y="4145666"/>
            <a:ext cx="3591698" cy="1538883"/>
          </a:xfrm>
          <a:prstGeom prst="rect">
            <a:avLst/>
          </a:prstGeom>
          <a:noFill/>
        </p:spPr>
        <p:txBody>
          <a:bodyPr wrap="square">
            <a:spAutoFit/>
          </a:bodyPr>
          <a:lstStyle/>
          <a:p>
            <a:pPr>
              <a:lnSpc>
                <a:spcPct val="150000"/>
              </a:lnSpc>
              <a:spcBef>
                <a:spcPts val="1200"/>
              </a:spcBef>
            </a:pPr>
            <a:r>
              <a:rPr lang="en-GB" sz="1600" dirty="0">
                <a:latin typeface="Linkpen 17a Print" panose="03050602060000000000" pitchFamily="66" charset="77"/>
              </a:rPr>
              <a:t>Anderson shelters were designed to be built in people’s gardens and covered in soil for extra protection.</a:t>
            </a:r>
          </a:p>
        </p:txBody>
      </p:sp>
      <p:sp>
        <p:nvSpPr>
          <p:cNvPr id="17" name="TextBox 16">
            <a:extLst>
              <a:ext uri="{FF2B5EF4-FFF2-40B4-BE49-F238E27FC236}">
                <a16:creationId xmlns:a16="http://schemas.microsoft.com/office/drawing/2014/main" id="{6DFDA171-AEAB-7CFB-EF98-3CF3892FC67C}"/>
              </a:ext>
            </a:extLst>
          </p:cNvPr>
          <p:cNvSpPr txBox="1"/>
          <p:nvPr/>
        </p:nvSpPr>
        <p:spPr>
          <a:xfrm>
            <a:off x="4170405" y="4145666"/>
            <a:ext cx="3484605" cy="2277547"/>
          </a:xfrm>
          <a:prstGeom prst="rect">
            <a:avLst/>
          </a:prstGeom>
          <a:noFill/>
        </p:spPr>
        <p:txBody>
          <a:bodyPr wrap="square">
            <a:spAutoFit/>
          </a:bodyPr>
          <a:lstStyle/>
          <a:p>
            <a:pPr>
              <a:lnSpc>
                <a:spcPct val="150000"/>
              </a:lnSpc>
              <a:spcBef>
                <a:spcPts val="1200"/>
              </a:spcBef>
            </a:pPr>
            <a:r>
              <a:rPr lang="en-GB" sz="1600" dirty="0">
                <a:latin typeface="Linkpen 17a Print" panose="03050602060000000000" pitchFamily="66" charset="77"/>
              </a:rPr>
              <a:t>Morrison shelters were not as popular as Anderson shelters. They were a metal cage that would protect the people inside if the building collapsed.</a:t>
            </a:r>
          </a:p>
        </p:txBody>
      </p:sp>
      <p:pic>
        <p:nvPicPr>
          <p:cNvPr id="2" name="Picture 1">
            <a:extLst>
              <a:ext uri="{FF2B5EF4-FFF2-40B4-BE49-F238E27FC236}">
                <a16:creationId xmlns:a16="http://schemas.microsoft.com/office/drawing/2014/main" id="{4AD56F15-2BC4-AE0B-AFD9-86DDBC6C3E5D}"/>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0714383" y="5338638"/>
            <a:ext cx="1477616" cy="1509306"/>
          </a:xfrm>
          <a:prstGeom prst="rect">
            <a:avLst/>
          </a:prstGeom>
        </p:spPr>
      </p:pic>
      <p:sp>
        <p:nvSpPr>
          <p:cNvPr id="18" name="TextBox 17">
            <a:extLst>
              <a:ext uri="{FF2B5EF4-FFF2-40B4-BE49-F238E27FC236}">
                <a16:creationId xmlns:a16="http://schemas.microsoft.com/office/drawing/2014/main" id="{A7535062-E146-00E5-F1D9-1A7A05FA0933}"/>
              </a:ext>
            </a:extLst>
          </p:cNvPr>
          <p:cNvSpPr txBox="1"/>
          <p:nvPr/>
        </p:nvSpPr>
        <p:spPr>
          <a:xfrm>
            <a:off x="7838301" y="4145665"/>
            <a:ext cx="3935985" cy="1538883"/>
          </a:xfrm>
          <a:prstGeom prst="rect">
            <a:avLst/>
          </a:prstGeom>
          <a:noFill/>
        </p:spPr>
        <p:txBody>
          <a:bodyPr wrap="square">
            <a:spAutoFit/>
          </a:bodyPr>
          <a:lstStyle/>
          <a:p>
            <a:pPr>
              <a:lnSpc>
                <a:spcPct val="150000"/>
              </a:lnSpc>
              <a:spcBef>
                <a:spcPts val="1200"/>
              </a:spcBef>
            </a:pPr>
            <a:r>
              <a:rPr lang="en-GB" sz="1600" dirty="0">
                <a:latin typeface="Linkpen 17a Print" panose="03050602060000000000" pitchFamily="66" charset="77"/>
              </a:rPr>
              <a:t>The tunnels underneath Derby Guildhall were used as air raid shelters during World War 2.</a:t>
            </a:r>
          </a:p>
        </p:txBody>
      </p:sp>
    </p:spTree>
    <p:extLst>
      <p:ext uri="{BB962C8B-B14F-4D97-AF65-F5344CB8AC3E}">
        <p14:creationId xmlns:p14="http://schemas.microsoft.com/office/powerpoint/2010/main" val="213447284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p"/>
      <p:bldP spid="15" grpId="0"/>
      <p:bldP spid="17" grpId="0"/>
      <p:bldP spid="18"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23E91C36-88FF-5DD3-E211-A91BCF492388}"/>
              </a:ext>
            </a:extLst>
          </p:cNvPr>
          <p:cNvSpPr>
            <a:spLocks noGrp="1"/>
          </p:cNvSpPr>
          <p:nvPr>
            <p:ph type="ctrTitle"/>
          </p:nvPr>
        </p:nvSpPr>
        <p:spPr>
          <a:xfrm>
            <a:off x="1524000" y="-1168003"/>
            <a:ext cx="9144000" cy="1025843"/>
          </a:xfrm>
        </p:spPr>
        <p:txBody>
          <a:bodyPr>
            <a:normAutofit fontScale="90000"/>
          </a:bodyPr>
          <a:lstStyle/>
          <a:p>
            <a:r>
              <a:rPr lang="en-US" dirty="0"/>
              <a:t>The Sherwood Foresters and Derbyshire Yeomanry</a:t>
            </a:r>
          </a:p>
        </p:txBody>
      </p:sp>
      <p:sp>
        <p:nvSpPr>
          <p:cNvPr id="14" name="TextBox 13">
            <a:extLst>
              <a:ext uri="{FF2B5EF4-FFF2-40B4-BE49-F238E27FC236}">
                <a16:creationId xmlns:a16="http://schemas.microsoft.com/office/drawing/2014/main" id="{09E1CE51-9F9E-741D-E5B3-53D2DF5FAA93}"/>
              </a:ext>
            </a:extLst>
          </p:cNvPr>
          <p:cNvSpPr txBox="1"/>
          <p:nvPr/>
        </p:nvSpPr>
        <p:spPr>
          <a:xfrm>
            <a:off x="395416" y="373003"/>
            <a:ext cx="10318967" cy="888705"/>
          </a:xfrm>
          <a:prstGeom prst="rect">
            <a:avLst/>
          </a:prstGeom>
          <a:noFill/>
        </p:spPr>
        <p:txBody>
          <a:bodyPr wrap="square">
            <a:spAutoFit/>
          </a:bodyPr>
          <a:lstStyle/>
          <a:p>
            <a:pPr>
              <a:lnSpc>
                <a:spcPct val="150000"/>
              </a:lnSpc>
              <a:spcBef>
                <a:spcPts val="1200"/>
              </a:spcBef>
            </a:pPr>
            <a:r>
              <a:rPr lang="en-GB" dirty="0">
                <a:latin typeface="Linkpen 17a Print" panose="03050602060000000000" pitchFamily="66" charset="77"/>
              </a:rPr>
              <a:t>Once again, people from Derby joined The Sherwood Foresters and Derbyshire Yeomanry to fight in the war. </a:t>
            </a:r>
          </a:p>
        </p:txBody>
      </p:sp>
      <p:pic>
        <p:nvPicPr>
          <p:cNvPr id="2" name="Picture 1">
            <a:extLst>
              <a:ext uri="{FF2B5EF4-FFF2-40B4-BE49-F238E27FC236}">
                <a16:creationId xmlns:a16="http://schemas.microsoft.com/office/drawing/2014/main" id="{4AD56F15-2BC4-AE0B-AFD9-86DDBC6C3E5D}"/>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14383" y="-142160"/>
            <a:ext cx="1477616" cy="1509306"/>
          </a:xfrm>
          <a:prstGeom prst="rect">
            <a:avLst/>
          </a:prstGeom>
        </p:spPr>
      </p:pic>
      <p:grpSp>
        <p:nvGrpSpPr>
          <p:cNvPr id="19" name="Group 18" descr="Soliders in a trench, one man is shaving his face while 2 others are looking out over the top, wearing helmets.">
            <a:extLst>
              <a:ext uri="{FF2B5EF4-FFF2-40B4-BE49-F238E27FC236}">
                <a16:creationId xmlns:a16="http://schemas.microsoft.com/office/drawing/2014/main" id="{0A3DBA56-A805-FA81-50C1-48341D6AD5FD}"/>
              </a:ext>
            </a:extLst>
          </p:cNvPr>
          <p:cNvGrpSpPr/>
          <p:nvPr/>
        </p:nvGrpSpPr>
        <p:grpSpPr>
          <a:xfrm>
            <a:off x="484988" y="1595029"/>
            <a:ext cx="3332465" cy="4252956"/>
            <a:chOff x="994516" y="1683137"/>
            <a:chExt cx="3332465" cy="4252956"/>
          </a:xfrm>
        </p:grpSpPr>
        <p:pic>
          <p:nvPicPr>
            <p:cNvPr id="5" name="Picture 4">
              <a:extLst>
                <a:ext uri="{FF2B5EF4-FFF2-40B4-BE49-F238E27FC236}">
                  <a16:creationId xmlns:a16="http://schemas.microsoft.com/office/drawing/2014/main" id="{88F2966D-409C-77DF-7B52-3E63B9D4DF7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78694" y="1683137"/>
              <a:ext cx="3248287" cy="4246127"/>
            </a:xfrm>
            <a:prstGeom prst="rect">
              <a:avLst/>
            </a:prstGeom>
            <a:ln w="28575">
              <a:solidFill>
                <a:schemeClr val="tx1"/>
              </a:solidFill>
            </a:ln>
          </p:spPr>
        </p:pic>
        <p:sp>
          <p:nvSpPr>
            <p:cNvPr id="4" name="TextBox 3">
              <a:extLst>
                <a:ext uri="{FF2B5EF4-FFF2-40B4-BE49-F238E27FC236}">
                  <a16:creationId xmlns:a16="http://schemas.microsoft.com/office/drawing/2014/main" id="{7E1AD3B0-1498-1758-565C-5D56B5EC6E4F}"/>
                </a:ext>
              </a:extLst>
            </p:cNvPr>
            <p:cNvSpPr txBox="1"/>
            <p:nvPr/>
          </p:nvSpPr>
          <p:spPr>
            <a:xfrm>
              <a:off x="994516" y="5736038"/>
              <a:ext cx="1986441" cy="200055"/>
            </a:xfrm>
            <a:prstGeom prst="rect">
              <a:avLst/>
            </a:prstGeom>
            <a:noFill/>
          </p:spPr>
          <p:txBody>
            <a:bodyPr wrap="none" rtlCol="0">
              <a:spAutoFit/>
            </a:bodyPr>
            <a:lstStyle/>
            <a:p>
              <a:r>
                <a:rPr lang="en-GB" sz="700" dirty="0">
                  <a:solidFill>
                    <a:schemeClr val="bg1">
                      <a:lumMod val="75000"/>
                    </a:schemeClr>
                  </a:solidFill>
                  <a:latin typeface="Nunito" panose="02000503000000000000" pitchFamily="2" charset="77"/>
                </a:rPr>
                <a:t>© Public Domain from Wikimedia Commons</a:t>
              </a:r>
            </a:p>
          </p:txBody>
        </p:sp>
      </p:grpSp>
      <p:sp>
        <p:nvSpPr>
          <p:cNvPr id="15" name="TextBox 14">
            <a:extLst>
              <a:ext uri="{FF2B5EF4-FFF2-40B4-BE49-F238E27FC236}">
                <a16:creationId xmlns:a16="http://schemas.microsoft.com/office/drawing/2014/main" id="{D9C0C0FC-839B-EC22-A22A-48EF13D03585}"/>
              </a:ext>
            </a:extLst>
          </p:cNvPr>
          <p:cNvSpPr txBox="1"/>
          <p:nvPr/>
        </p:nvSpPr>
        <p:spPr>
          <a:xfrm>
            <a:off x="3901631" y="2163901"/>
            <a:ext cx="2486938" cy="2135200"/>
          </a:xfrm>
          <a:prstGeom prst="rect">
            <a:avLst/>
          </a:prstGeom>
          <a:noFill/>
        </p:spPr>
        <p:txBody>
          <a:bodyPr wrap="square">
            <a:spAutoFit/>
          </a:bodyPr>
          <a:lstStyle/>
          <a:p>
            <a:pPr>
              <a:lnSpc>
                <a:spcPct val="150000"/>
              </a:lnSpc>
              <a:spcBef>
                <a:spcPts val="1200"/>
              </a:spcBef>
            </a:pPr>
            <a:r>
              <a:rPr lang="en-GB" dirty="0">
                <a:latin typeface="Linkpen 17a Print" panose="03050602060000000000" pitchFamily="66" charset="77"/>
              </a:rPr>
              <a:t>Sherwood Foresters in a trench near Roches, 1st of April 1940.</a:t>
            </a:r>
          </a:p>
        </p:txBody>
      </p:sp>
      <p:grpSp>
        <p:nvGrpSpPr>
          <p:cNvPr id="20" name="Group 19" descr="A photo of soldiers running rot cover in a ditch">
            <a:extLst>
              <a:ext uri="{FF2B5EF4-FFF2-40B4-BE49-F238E27FC236}">
                <a16:creationId xmlns:a16="http://schemas.microsoft.com/office/drawing/2014/main" id="{E8F987AE-472C-F223-3BBA-F2E05DB31FB2}"/>
              </a:ext>
            </a:extLst>
          </p:cNvPr>
          <p:cNvGrpSpPr/>
          <p:nvPr/>
        </p:nvGrpSpPr>
        <p:grpSpPr>
          <a:xfrm>
            <a:off x="6825679" y="1432918"/>
            <a:ext cx="3888704" cy="3491726"/>
            <a:chOff x="7323206" y="1683137"/>
            <a:chExt cx="3888704" cy="3491726"/>
          </a:xfrm>
        </p:grpSpPr>
        <p:pic>
          <p:nvPicPr>
            <p:cNvPr id="3" name="Picture 2" descr="A group of soldiers running with guns&#10;&#10;Description automatically generated">
              <a:extLst>
                <a:ext uri="{FF2B5EF4-FFF2-40B4-BE49-F238E27FC236}">
                  <a16:creationId xmlns:a16="http://schemas.microsoft.com/office/drawing/2014/main" id="{B8821135-0B6F-B5B6-D968-6E3D00E91281}"/>
                </a:ext>
              </a:extLst>
            </p:cNvPr>
            <p:cNvPicPr>
              <a:picLocks noChangeAspect="1"/>
            </p:cNvPicPr>
            <p:nvPr/>
          </p:nvPicPr>
          <p:blipFill>
            <a:blip r:embed="rId6"/>
            <a:stretch>
              <a:fillRect/>
            </a:stretch>
          </p:blipFill>
          <p:spPr>
            <a:xfrm>
              <a:off x="7407384" y="1683137"/>
              <a:ext cx="3804526" cy="3491726"/>
            </a:xfrm>
            <a:prstGeom prst="rect">
              <a:avLst/>
            </a:prstGeom>
            <a:ln w="28575">
              <a:solidFill>
                <a:schemeClr val="tx1"/>
              </a:solidFill>
            </a:ln>
          </p:spPr>
        </p:pic>
        <p:sp>
          <p:nvSpPr>
            <p:cNvPr id="9" name="TextBox 8">
              <a:extLst>
                <a:ext uri="{FF2B5EF4-FFF2-40B4-BE49-F238E27FC236}">
                  <a16:creationId xmlns:a16="http://schemas.microsoft.com/office/drawing/2014/main" id="{BC352CAA-A226-E35C-B10F-A903905987F6}"/>
                </a:ext>
              </a:extLst>
            </p:cNvPr>
            <p:cNvSpPr txBox="1"/>
            <p:nvPr/>
          </p:nvSpPr>
          <p:spPr>
            <a:xfrm>
              <a:off x="7323206" y="4974808"/>
              <a:ext cx="1986441" cy="200055"/>
            </a:xfrm>
            <a:prstGeom prst="rect">
              <a:avLst/>
            </a:prstGeom>
            <a:noFill/>
          </p:spPr>
          <p:txBody>
            <a:bodyPr wrap="none" rtlCol="0">
              <a:spAutoFit/>
            </a:bodyPr>
            <a:lstStyle/>
            <a:p>
              <a:r>
                <a:rPr lang="en-GB" sz="700" dirty="0">
                  <a:solidFill>
                    <a:schemeClr val="bg1">
                      <a:lumMod val="75000"/>
                    </a:schemeClr>
                  </a:solidFill>
                  <a:latin typeface="Nunito" panose="02000503000000000000" pitchFamily="2" charset="77"/>
                </a:rPr>
                <a:t>© Public Domain from Wikimedia Commons</a:t>
              </a:r>
            </a:p>
          </p:txBody>
        </p:sp>
      </p:grpSp>
      <p:sp>
        <p:nvSpPr>
          <p:cNvPr id="17" name="TextBox 16">
            <a:extLst>
              <a:ext uri="{FF2B5EF4-FFF2-40B4-BE49-F238E27FC236}">
                <a16:creationId xmlns:a16="http://schemas.microsoft.com/office/drawing/2014/main" id="{6DFDA171-AEAB-7CFB-EF98-3CF3892FC67C}"/>
              </a:ext>
            </a:extLst>
          </p:cNvPr>
          <p:cNvSpPr txBox="1"/>
          <p:nvPr/>
        </p:nvSpPr>
        <p:spPr>
          <a:xfrm>
            <a:off x="6096000" y="5095855"/>
            <a:ext cx="5797101" cy="1304203"/>
          </a:xfrm>
          <a:prstGeom prst="rect">
            <a:avLst/>
          </a:prstGeom>
          <a:noFill/>
        </p:spPr>
        <p:txBody>
          <a:bodyPr wrap="square">
            <a:spAutoFit/>
          </a:bodyPr>
          <a:lstStyle/>
          <a:p>
            <a:pPr>
              <a:lnSpc>
                <a:spcPct val="150000"/>
              </a:lnSpc>
              <a:spcBef>
                <a:spcPts val="1200"/>
              </a:spcBef>
            </a:pPr>
            <a:r>
              <a:rPr lang="en-GB" dirty="0">
                <a:latin typeface="Linkpen 17a Print" panose="03050602060000000000" pitchFamily="66" charset="77"/>
              </a:rPr>
              <a:t>Troops of the 2nd Derbyshire Yeomanry take cover in a ditch during an attack on St </a:t>
            </a:r>
            <a:r>
              <a:rPr lang="en-GB" dirty="0" err="1">
                <a:latin typeface="Linkpen 17a Print" panose="03050602060000000000" pitchFamily="66" charset="77"/>
              </a:rPr>
              <a:t>Michielsgestel</a:t>
            </a:r>
            <a:r>
              <a:rPr lang="en-GB" dirty="0">
                <a:latin typeface="Linkpen 17a Print" panose="03050602060000000000" pitchFamily="66" charset="77"/>
              </a:rPr>
              <a:t>, 24th  October 1944.</a:t>
            </a:r>
          </a:p>
        </p:txBody>
      </p:sp>
    </p:spTree>
    <p:extLst>
      <p:ext uri="{BB962C8B-B14F-4D97-AF65-F5344CB8AC3E}">
        <p14:creationId xmlns:p14="http://schemas.microsoft.com/office/powerpoint/2010/main" val="3432283629"/>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fade">
                                      <p:cBhvr>
                                        <p:cTn id="11" dur="500"/>
                                        <p:tgtEl>
                                          <p:spTgt spid="1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500"/>
                                        <p:tgtEl>
                                          <p:spTgt spid="15"/>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500"/>
                                        <p:tgtEl>
                                          <p:spTgt spid="20"/>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fade">
                                      <p:cBhvr>
                                        <p:cTn id="21"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p"/>
      <p:bldP spid="15" grpId="0"/>
      <p:bldP spid="17"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23E91C36-88FF-5DD3-E211-A91BCF492388}"/>
              </a:ext>
            </a:extLst>
          </p:cNvPr>
          <p:cNvSpPr>
            <a:spLocks noGrp="1"/>
          </p:cNvSpPr>
          <p:nvPr>
            <p:ph type="ctrTitle"/>
          </p:nvPr>
        </p:nvSpPr>
        <p:spPr>
          <a:xfrm>
            <a:off x="1524000" y="-1168003"/>
            <a:ext cx="9144000" cy="1025843"/>
          </a:xfrm>
        </p:spPr>
        <p:txBody>
          <a:bodyPr>
            <a:normAutofit/>
          </a:bodyPr>
          <a:lstStyle/>
          <a:p>
            <a:r>
              <a:rPr lang="en-US" dirty="0"/>
              <a:t>Factories</a:t>
            </a:r>
          </a:p>
        </p:txBody>
      </p:sp>
      <p:sp>
        <p:nvSpPr>
          <p:cNvPr id="14" name="TextBox 13">
            <a:extLst>
              <a:ext uri="{FF2B5EF4-FFF2-40B4-BE49-F238E27FC236}">
                <a16:creationId xmlns:a16="http://schemas.microsoft.com/office/drawing/2014/main" id="{09E1CE51-9F9E-741D-E5B3-53D2DF5FAA93}"/>
              </a:ext>
            </a:extLst>
          </p:cNvPr>
          <p:cNvSpPr txBox="1"/>
          <p:nvPr/>
        </p:nvSpPr>
        <p:spPr>
          <a:xfrm>
            <a:off x="460921" y="496252"/>
            <a:ext cx="5147561" cy="5564985"/>
          </a:xfrm>
          <a:prstGeom prst="rect">
            <a:avLst/>
          </a:prstGeom>
          <a:noFill/>
        </p:spPr>
        <p:txBody>
          <a:bodyPr wrap="square">
            <a:spAutoFit/>
          </a:bodyPr>
          <a:lstStyle/>
          <a:p>
            <a:pPr>
              <a:lnSpc>
                <a:spcPct val="150000"/>
              </a:lnSpc>
              <a:spcBef>
                <a:spcPts val="1200"/>
              </a:spcBef>
            </a:pPr>
            <a:r>
              <a:rPr lang="en-GB" sz="1500" dirty="0">
                <a:latin typeface="Linkpen 17a Print" panose="03050602060000000000" pitchFamily="66" charset="77"/>
              </a:rPr>
              <a:t>By September 1943, in Britain,  90% of all single women between the ages of 18 and 40 were working in some form of National Service. This included jobs such as serving in the military, driving fire engines, trains or trams, and working in factories, offices or on farms.</a:t>
            </a:r>
          </a:p>
          <a:p>
            <a:pPr>
              <a:lnSpc>
                <a:spcPct val="150000"/>
              </a:lnSpc>
              <a:spcBef>
                <a:spcPts val="1200"/>
              </a:spcBef>
            </a:pPr>
            <a:r>
              <a:rPr lang="en-GB" sz="1500" dirty="0">
                <a:latin typeface="Linkpen 17a Print" panose="03050602060000000000" pitchFamily="66" charset="77"/>
              </a:rPr>
              <a:t>This gave women the opportunity to do jobs that they would never have been allowed to do before. Unfortunately, they were not paid fairly with women’s pay on average being 53% of the pay of the men that they replaced.</a:t>
            </a:r>
          </a:p>
          <a:p>
            <a:pPr>
              <a:lnSpc>
                <a:spcPct val="150000"/>
              </a:lnSpc>
              <a:spcBef>
                <a:spcPts val="1200"/>
              </a:spcBef>
            </a:pPr>
            <a:r>
              <a:rPr lang="en-GB" sz="1500" dirty="0">
                <a:latin typeface="Linkpen 17a Print" panose="03050602060000000000" pitchFamily="66" charset="77"/>
              </a:rPr>
              <a:t>In Derby, many women worked in factories such as Grundy’s munition factory.</a:t>
            </a:r>
          </a:p>
        </p:txBody>
      </p:sp>
      <p:pic>
        <p:nvPicPr>
          <p:cNvPr id="8" name="Picture 7" descr="A woman in goggles operating a metal machine.">
            <a:extLst>
              <a:ext uri="{FF2B5EF4-FFF2-40B4-BE49-F238E27FC236}">
                <a16:creationId xmlns:a16="http://schemas.microsoft.com/office/drawing/2014/main" id="{237FB764-5392-B9F9-4CDF-111FCF1B4D25}"/>
              </a:ext>
            </a:extLst>
          </p:cNvPr>
          <p:cNvPicPr>
            <a:picLocks noChangeAspect="1"/>
          </p:cNvPicPr>
          <p:nvPr/>
        </p:nvPicPr>
        <p:blipFill rotWithShape="1">
          <a:blip r:embed="rId4"/>
          <a:srcRect l="46968"/>
          <a:stretch/>
        </p:blipFill>
        <p:spPr>
          <a:xfrm>
            <a:off x="5724939" y="0"/>
            <a:ext cx="6467064" cy="6858000"/>
          </a:xfrm>
          <a:prstGeom prst="rect">
            <a:avLst/>
          </a:prstGeom>
        </p:spPr>
      </p:pic>
      <p:pic>
        <p:nvPicPr>
          <p:cNvPr id="2" name="Picture 1">
            <a:extLst>
              <a:ext uri="{FF2B5EF4-FFF2-40B4-BE49-F238E27FC236}">
                <a16:creationId xmlns:a16="http://schemas.microsoft.com/office/drawing/2014/main" id="{4AD56F15-2BC4-AE0B-AFD9-86DDBC6C3E5D}"/>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14383" y="-142160"/>
            <a:ext cx="1477616" cy="1509306"/>
          </a:xfrm>
          <a:prstGeom prst="rect">
            <a:avLst/>
          </a:prstGeom>
        </p:spPr>
      </p:pic>
    </p:spTree>
    <p:extLst>
      <p:ext uri="{BB962C8B-B14F-4D97-AF65-F5344CB8AC3E}">
        <p14:creationId xmlns:p14="http://schemas.microsoft.com/office/powerpoint/2010/main" val="127713313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xEl>
                                              <p:pRg st="0" end="0"/>
                                            </p:txEl>
                                          </p:spTgt>
                                        </p:tgtEl>
                                        <p:attrNameLst>
                                          <p:attrName>style.visibility</p:attrName>
                                        </p:attrNameLst>
                                      </p:cBhvr>
                                      <p:to>
                                        <p:strVal val="visible"/>
                                      </p:to>
                                    </p:set>
                                    <p:animEffect transition="in" filter="fade">
                                      <p:cBhvr>
                                        <p:cTn id="7" dur="500"/>
                                        <p:tgtEl>
                                          <p:spTgt spid="14">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xEl>
                                              <p:pRg st="1" end="1"/>
                                            </p:txEl>
                                          </p:spTgt>
                                        </p:tgtEl>
                                        <p:attrNameLst>
                                          <p:attrName>style.visibility</p:attrName>
                                        </p:attrNameLst>
                                      </p:cBhvr>
                                      <p:to>
                                        <p:strVal val="visible"/>
                                      </p:to>
                                    </p:set>
                                    <p:animEffect transition="in" filter="fade">
                                      <p:cBhvr>
                                        <p:cTn id="11" dur="500"/>
                                        <p:tgtEl>
                                          <p:spTgt spid="14">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4">
                                            <p:txEl>
                                              <p:pRg st="2" end="2"/>
                                            </p:txEl>
                                          </p:spTgt>
                                        </p:tgtEl>
                                        <p:attrNameLst>
                                          <p:attrName>style.visibility</p:attrName>
                                        </p:attrNameLst>
                                      </p:cBhvr>
                                      <p:to>
                                        <p:strVal val="visible"/>
                                      </p:to>
                                    </p:set>
                                    <p:animEffect transition="in" filter="fade">
                                      <p:cBhvr>
                                        <p:cTn id="15" dur="500"/>
                                        <p:tgtEl>
                                          <p:spTgt spid="1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uiExpand="1" build="p"/>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23E91C36-88FF-5DD3-E211-A91BCF492388}"/>
              </a:ext>
            </a:extLst>
          </p:cNvPr>
          <p:cNvSpPr>
            <a:spLocks noGrp="1"/>
          </p:cNvSpPr>
          <p:nvPr>
            <p:ph type="ctrTitle"/>
          </p:nvPr>
        </p:nvSpPr>
        <p:spPr>
          <a:xfrm>
            <a:off x="1524000" y="-1168003"/>
            <a:ext cx="9144000" cy="1025843"/>
          </a:xfrm>
        </p:spPr>
        <p:txBody>
          <a:bodyPr>
            <a:normAutofit/>
          </a:bodyPr>
          <a:lstStyle/>
          <a:p>
            <a:r>
              <a:rPr lang="en-US" dirty="0"/>
              <a:t>Rolls Royce</a:t>
            </a:r>
          </a:p>
        </p:txBody>
      </p:sp>
      <p:sp>
        <p:nvSpPr>
          <p:cNvPr id="3" name="Rectangle 2" descr="During World War 2, Rolls-Royce continued to make aircraft engines. Their engine was used in the Spitfire, the plane often credited with winning the Battle of Britain.&#10;">
            <a:extLst>
              <a:ext uri="{FF2B5EF4-FFF2-40B4-BE49-F238E27FC236}">
                <a16:creationId xmlns:a16="http://schemas.microsoft.com/office/drawing/2014/main" id="{946F5321-989B-FFF9-1E0F-B0EDBA0875EC}"/>
              </a:ext>
            </a:extLst>
          </p:cNvPr>
          <p:cNvSpPr/>
          <p:nvPr/>
        </p:nvSpPr>
        <p:spPr>
          <a:xfrm>
            <a:off x="1264508" y="2471351"/>
            <a:ext cx="9662984" cy="1915297"/>
          </a:xfrm>
          <a:prstGeom prst="rect">
            <a:avLst/>
          </a:prstGeom>
          <a:solidFill>
            <a:schemeClr val="bg1"/>
          </a:solidFill>
          <a:ln w="190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lIns="180000" tIns="180000" rIns="144000" rtlCol="0" anchor="ctr"/>
          <a:lstStyle/>
          <a:p>
            <a:pPr>
              <a:lnSpc>
                <a:spcPct val="150000"/>
              </a:lnSpc>
            </a:pPr>
            <a:r>
              <a:rPr lang="en-US" sz="2000" dirty="0">
                <a:solidFill>
                  <a:schemeClr val="tx1"/>
                </a:solidFill>
                <a:latin typeface="Linkpen 17a Print" panose="03050602060000000000" pitchFamily="66" charset="77"/>
              </a:rPr>
              <a:t>During World War 2, Rolls-Royce continued to make aircraft engines. Their engine was used in the Spitfire, the plane often credited with winning the Battle of Britain.</a:t>
            </a:r>
          </a:p>
          <a:p>
            <a:pPr algn="ctr"/>
            <a:endParaRPr lang="en-US" dirty="0"/>
          </a:p>
        </p:txBody>
      </p:sp>
      <p:pic>
        <p:nvPicPr>
          <p:cNvPr id="2" name="Picture 1">
            <a:extLst>
              <a:ext uri="{FF2B5EF4-FFF2-40B4-BE49-F238E27FC236}">
                <a16:creationId xmlns:a16="http://schemas.microsoft.com/office/drawing/2014/main" id="{4AD56F15-2BC4-AE0B-AFD9-86DDBC6C3E5D}"/>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14383" y="5338638"/>
            <a:ext cx="1477616" cy="1509306"/>
          </a:xfrm>
          <a:prstGeom prst="rect">
            <a:avLst/>
          </a:prstGeom>
        </p:spPr>
      </p:pic>
    </p:spTree>
    <p:extLst>
      <p:ext uri="{BB962C8B-B14F-4D97-AF65-F5344CB8AC3E}">
        <p14:creationId xmlns:p14="http://schemas.microsoft.com/office/powerpoint/2010/main" val="293419357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23E91C36-88FF-5DD3-E211-A91BCF492388}"/>
              </a:ext>
            </a:extLst>
          </p:cNvPr>
          <p:cNvSpPr>
            <a:spLocks noGrp="1"/>
          </p:cNvSpPr>
          <p:nvPr>
            <p:ph type="ctrTitle"/>
          </p:nvPr>
        </p:nvSpPr>
        <p:spPr>
          <a:xfrm>
            <a:off x="1524000" y="-1168003"/>
            <a:ext cx="9144000" cy="1025843"/>
          </a:xfrm>
        </p:spPr>
        <p:txBody>
          <a:bodyPr>
            <a:normAutofit/>
          </a:bodyPr>
          <a:lstStyle/>
          <a:p>
            <a:r>
              <a:rPr lang="en-US" dirty="0"/>
              <a:t>War is Over</a:t>
            </a:r>
          </a:p>
        </p:txBody>
      </p:sp>
      <p:pic>
        <p:nvPicPr>
          <p:cNvPr id="5" name="Picture 4" descr="People in a street lines with British flag bunting hanging between all the houses.">
            <a:extLst>
              <a:ext uri="{FF2B5EF4-FFF2-40B4-BE49-F238E27FC236}">
                <a16:creationId xmlns:a16="http://schemas.microsoft.com/office/drawing/2014/main" id="{E13EF136-C184-A886-A029-7165633D548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0" y="720"/>
            <a:ext cx="7427075" cy="6857280"/>
          </a:xfrm>
          <a:prstGeom prst="rect">
            <a:avLst/>
          </a:prstGeom>
        </p:spPr>
      </p:pic>
      <p:sp>
        <p:nvSpPr>
          <p:cNvPr id="3" name="Title 1">
            <a:extLst>
              <a:ext uri="{FF2B5EF4-FFF2-40B4-BE49-F238E27FC236}">
                <a16:creationId xmlns:a16="http://schemas.microsoft.com/office/drawing/2014/main" id="{560DCADC-9CDA-4C47-0960-9BB6503EB9AF}"/>
              </a:ext>
            </a:extLst>
          </p:cNvPr>
          <p:cNvSpPr txBox="1">
            <a:spLocks/>
          </p:cNvSpPr>
          <p:nvPr/>
        </p:nvSpPr>
        <p:spPr>
          <a:xfrm>
            <a:off x="7427075" y="496455"/>
            <a:ext cx="4387725" cy="739405"/>
          </a:xfrm>
          <a:prstGeom prst="rect">
            <a:avLst/>
          </a:prstGeom>
        </p:spPr>
        <p:txBody>
          <a:bodyPr vert="horz" lIns="91440" tIns="45720" rIns="91440" bIns="45720" rtlCol="0" anchor="b">
            <a:normAutofit fontScale="77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War is Over</a:t>
            </a:r>
          </a:p>
        </p:txBody>
      </p:sp>
      <p:sp>
        <p:nvSpPr>
          <p:cNvPr id="14" name="TextBox 13">
            <a:extLst>
              <a:ext uri="{FF2B5EF4-FFF2-40B4-BE49-F238E27FC236}">
                <a16:creationId xmlns:a16="http://schemas.microsoft.com/office/drawing/2014/main" id="{09E1CE51-9F9E-741D-E5B3-53D2DF5FAA93}"/>
              </a:ext>
            </a:extLst>
          </p:cNvPr>
          <p:cNvSpPr txBox="1"/>
          <p:nvPr/>
        </p:nvSpPr>
        <p:spPr>
          <a:xfrm>
            <a:off x="7559899" y="1546994"/>
            <a:ext cx="4108360" cy="2814617"/>
          </a:xfrm>
          <a:prstGeom prst="rect">
            <a:avLst/>
          </a:prstGeom>
          <a:noFill/>
        </p:spPr>
        <p:txBody>
          <a:bodyPr wrap="square">
            <a:spAutoFit/>
          </a:bodyPr>
          <a:lstStyle/>
          <a:p>
            <a:pPr>
              <a:lnSpc>
                <a:spcPct val="150000"/>
              </a:lnSpc>
              <a:spcBef>
                <a:spcPts val="1200"/>
              </a:spcBef>
            </a:pPr>
            <a:r>
              <a:rPr lang="en-GB" sz="2000" dirty="0">
                <a:latin typeface="Linkpen 17a Print" panose="03050602060000000000" pitchFamily="66" charset="77"/>
              </a:rPr>
              <a:t>This photo taken on Norman Street shows people preparing to celebrate the end of the war on VE Day.</a:t>
            </a:r>
            <a:br>
              <a:rPr lang="en-GB" sz="2000" dirty="0">
                <a:latin typeface="Linkpen 17a Print" panose="03050602060000000000" pitchFamily="66" charset="77"/>
              </a:rPr>
            </a:br>
            <a:br>
              <a:rPr lang="en-GB" sz="2000" dirty="0">
                <a:latin typeface="Linkpen 17a Print" panose="03050602060000000000" pitchFamily="66" charset="77"/>
              </a:rPr>
            </a:br>
            <a:r>
              <a:rPr lang="en-GB" sz="2000" dirty="0">
                <a:latin typeface="Linkpen 17a Print" panose="03050602060000000000" pitchFamily="66" charset="77"/>
              </a:rPr>
              <a:t>People also gathered in the marketplace to have a big party.</a:t>
            </a:r>
          </a:p>
        </p:txBody>
      </p:sp>
      <p:sp>
        <p:nvSpPr>
          <p:cNvPr id="6" name="TextBox 5">
            <a:extLst>
              <a:ext uri="{FF2B5EF4-FFF2-40B4-BE49-F238E27FC236}">
                <a16:creationId xmlns:a16="http://schemas.microsoft.com/office/drawing/2014/main" id="{B7608DFC-96B9-1D22-E9DA-881ADC4D798B}"/>
              </a:ext>
            </a:extLst>
          </p:cNvPr>
          <p:cNvSpPr txBox="1"/>
          <p:nvPr/>
        </p:nvSpPr>
        <p:spPr>
          <a:xfrm>
            <a:off x="5492309" y="6361545"/>
            <a:ext cx="1207382" cy="246221"/>
          </a:xfrm>
          <a:prstGeom prst="rect">
            <a:avLst/>
          </a:prstGeom>
          <a:noFill/>
        </p:spPr>
        <p:txBody>
          <a:bodyPr wrap="none" rtlCol="0">
            <a:spAutoFit/>
          </a:bodyPr>
          <a:lstStyle/>
          <a:p>
            <a:r>
              <a:rPr lang="en-GB" sz="1000" dirty="0">
                <a:solidFill>
                  <a:schemeClr val="bg1">
                    <a:lumMod val="50000"/>
                  </a:schemeClr>
                </a:solidFill>
              </a:rPr>
              <a:t>© Derby Telegraph</a:t>
            </a:r>
          </a:p>
        </p:txBody>
      </p:sp>
      <p:pic>
        <p:nvPicPr>
          <p:cNvPr id="2" name="Picture 1">
            <a:extLst>
              <a:ext uri="{FF2B5EF4-FFF2-40B4-BE49-F238E27FC236}">
                <a16:creationId xmlns:a16="http://schemas.microsoft.com/office/drawing/2014/main" id="{4AD56F15-2BC4-AE0B-AFD9-86DDBC6C3E5D}"/>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14383" y="5348694"/>
            <a:ext cx="1477616" cy="1509306"/>
          </a:xfrm>
          <a:prstGeom prst="rect">
            <a:avLst/>
          </a:prstGeom>
        </p:spPr>
      </p:pic>
    </p:spTree>
    <p:extLst>
      <p:ext uri="{BB962C8B-B14F-4D97-AF65-F5344CB8AC3E}">
        <p14:creationId xmlns:p14="http://schemas.microsoft.com/office/powerpoint/2010/main" val="32191560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xEl>
                                              <p:pRg st="0" end="0"/>
                                            </p:txEl>
                                          </p:spTgt>
                                        </p:tgtEl>
                                        <p:attrNameLst>
                                          <p:attrName>style.visibility</p:attrName>
                                        </p:attrNameLst>
                                      </p:cBhvr>
                                      <p:to>
                                        <p:strVal val="visible"/>
                                      </p:to>
                                    </p:set>
                                    <p:animEffect transition="in" filter="fade">
                                      <p:cBhvr>
                                        <p:cTn id="11"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4"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23E91C36-88FF-5DD3-E211-A91BCF492388}"/>
              </a:ext>
            </a:extLst>
          </p:cNvPr>
          <p:cNvSpPr>
            <a:spLocks noGrp="1"/>
          </p:cNvSpPr>
          <p:nvPr>
            <p:ph type="ctrTitle"/>
          </p:nvPr>
        </p:nvSpPr>
        <p:spPr>
          <a:xfrm>
            <a:off x="1524000" y="-1168003"/>
            <a:ext cx="9144000" cy="1025843"/>
          </a:xfrm>
        </p:spPr>
        <p:txBody>
          <a:bodyPr>
            <a:normAutofit/>
          </a:bodyPr>
          <a:lstStyle/>
          <a:p>
            <a:r>
              <a:rPr lang="en-US" dirty="0"/>
              <a:t>1945</a:t>
            </a:r>
          </a:p>
        </p:txBody>
      </p:sp>
      <p:pic>
        <p:nvPicPr>
          <p:cNvPr id="2" name="Picture 1">
            <a:extLst>
              <a:ext uri="{FF2B5EF4-FFF2-40B4-BE49-F238E27FC236}">
                <a16:creationId xmlns:a16="http://schemas.microsoft.com/office/drawing/2014/main" id="{4AD56F15-2BC4-AE0B-AFD9-86DDBC6C3E5D}"/>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14383" y="5348694"/>
            <a:ext cx="1477616" cy="1509306"/>
          </a:xfrm>
          <a:prstGeom prst="rect">
            <a:avLst/>
          </a:prstGeom>
        </p:spPr>
      </p:pic>
      <p:sp>
        <p:nvSpPr>
          <p:cNvPr id="4" name="TextBox 3">
            <a:extLst>
              <a:ext uri="{FF2B5EF4-FFF2-40B4-BE49-F238E27FC236}">
                <a16:creationId xmlns:a16="http://schemas.microsoft.com/office/drawing/2014/main" id="{72403490-20FA-4234-0ED1-B882688386D0}"/>
              </a:ext>
            </a:extLst>
          </p:cNvPr>
          <p:cNvSpPr txBox="1"/>
          <p:nvPr/>
        </p:nvSpPr>
        <p:spPr>
          <a:xfrm>
            <a:off x="404116" y="347605"/>
            <a:ext cx="11384230" cy="409728"/>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By the time World War 2 had ended in 1945, Derby had contributed greatly to the war effort.</a:t>
            </a:r>
          </a:p>
        </p:txBody>
      </p:sp>
      <p:pic>
        <p:nvPicPr>
          <p:cNvPr id="5" name="Picture 4" descr="An image of a solider with a helmet on.">
            <a:extLst>
              <a:ext uri="{FF2B5EF4-FFF2-40B4-BE49-F238E27FC236}">
                <a16:creationId xmlns:a16="http://schemas.microsoft.com/office/drawing/2014/main" id="{0445D6BF-8062-90B9-A289-F54AFCA18E46}"/>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404116" y="979812"/>
            <a:ext cx="1831347" cy="1831347"/>
          </a:xfrm>
          <a:prstGeom prst="rect">
            <a:avLst/>
          </a:prstGeom>
        </p:spPr>
      </p:pic>
      <p:sp>
        <p:nvSpPr>
          <p:cNvPr id="6" name="TextBox 5">
            <a:extLst>
              <a:ext uri="{FF2B5EF4-FFF2-40B4-BE49-F238E27FC236}">
                <a16:creationId xmlns:a16="http://schemas.microsoft.com/office/drawing/2014/main" id="{1F3F0C1E-04DB-48BB-AEA9-D76552404B87}"/>
              </a:ext>
            </a:extLst>
          </p:cNvPr>
          <p:cNvSpPr txBox="1"/>
          <p:nvPr/>
        </p:nvSpPr>
        <p:spPr>
          <a:xfrm>
            <a:off x="2341877" y="1254235"/>
            <a:ext cx="6629128"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Many people from the area fought in the war in locations around the world. Sadly, not all of them came home. </a:t>
            </a:r>
          </a:p>
        </p:txBody>
      </p:sp>
      <p:pic>
        <p:nvPicPr>
          <p:cNvPr id="7" name="Picture 6" descr="An image of a Ford war vehicle.">
            <a:extLst>
              <a:ext uri="{FF2B5EF4-FFF2-40B4-BE49-F238E27FC236}">
                <a16:creationId xmlns:a16="http://schemas.microsoft.com/office/drawing/2014/main" id="{5DEB8C2D-2157-0051-231A-37536805EE0C}"/>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3286343" y="2306848"/>
            <a:ext cx="1831347" cy="1831347"/>
          </a:xfrm>
          <a:prstGeom prst="rect">
            <a:avLst/>
          </a:prstGeom>
        </p:spPr>
      </p:pic>
      <p:sp>
        <p:nvSpPr>
          <p:cNvPr id="8" name="TextBox 7">
            <a:extLst>
              <a:ext uri="{FF2B5EF4-FFF2-40B4-BE49-F238E27FC236}">
                <a16:creationId xmlns:a16="http://schemas.microsoft.com/office/drawing/2014/main" id="{5853C789-2BF2-C160-F7F3-C7FE0F0F4F5F}"/>
              </a:ext>
            </a:extLst>
          </p:cNvPr>
          <p:cNvSpPr txBox="1"/>
          <p:nvPr/>
        </p:nvSpPr>
        <p:spPr>
          <a:xfrm>
            <a:off x="5117690" y="2408481"/>
            <a:ext cx="4477400"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Important products that were required for the war were made locally.</a:t>
            </a:r>
          </a:p>
        </p:txBody>
      </p:sp>
      <p:pic>
        <p:nvPicPr>
          <p:cNvPr id="9" name="Picture 8" descr="An image of a group of airplanes in the sky.">
            <a:extLst>
              <a:ext uri="{FF2B5EF4-FFF2-40B4-BE49-F238E27FC236}">
                <a16:creationId xmlns:a16="http://schemas.microsoft.com/office/drawing/2014/main" id="{68F27754-1778-30E3-6CCA-6F8918BCC8F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6168570" y="3429000"/>
            <a:ext cx="1831347" cy="1831347"/>
          </a:xfrm>
          <a:prstGeom prst="rect">
            <a:avLst/>
          </a:prstGeom>
        </p:spPr>
      </p:pic>
      <p:sp>
        <p:nvSpPr>
          <p:cNvPr id="10" name="TextBox 9">
            <a:extLst>
              <a:ext uri="{FF2B5EF4-FFF2-40B4-BE49-F238E27FC236}">
                <a16:creationId xmlns:a16="http://schemas.microsoft.com/office/drawing/2014/main" id="{C61AFCDA-3965-ADA8-1FCB-D40CEC76D5D5}"/>
              </a:ext>
            </a:extLst>
          </p:cNvPr>
          <p:cNvSpPr txBox="1"/>
          <p:nvPr/>
        </p:nvSpPr>
        <p:spPr>
          <a:xfrm>
            <a:off x="8102684" y="3818225"/>
            <a:ext cx="3562650"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People bravely stayed in the area during the war despite the danger of air raids.</a:t>
            </a:r>
          </a:p>
        </p:txBody>
      </p:sp>
      <p:sp>
        <p:nvSpPr>
          <p:cNvPr id="11" name="TextBox 10">
            <a:extLst>
              <a:ext uri="{FF2B5EF4-FFF2-40B4-BE49-F238E27FC236}">
                <a16:creationId xmlns:a16="http://schemas.microsoft.com/office/drawing/2014/main" id="{A1ACD73C-AF4B-0E55-2BAD-5DE6718F0ABD}"/>
              </a:ext>
            </a:extLst>
          </p:cNvPr>
          <p:cNvSpPr txBox="1"/>
          <p:nvPr/>
        </p:nvSpPr>
        <p:spPr>
          <a:xfrm>
            <a:off x="404116" y="5332706"/>
            <a:ext cx="10414139"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Without the contribution of people from Derby and other communities nationwide, Britain would not have been able contribute to the war in the way that it did.</a:t>
            </a:r>
          </a:p>
        </p:txBody>
      </p:sp>
    </p:spTree>
    <p:extLst>
      <p:ext uri="{BB962C8B-B14F-4D97-AF65-F5344CB8AC3E}">
        <p14:creationId xmlns:p14="http://schemas.microsoft.com/office/powerpoint/2010/main" val="256081522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par>
                                <p:cTn id="13" presetID="10"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fade">
                                      <p:cBhvr>
                                        <p:cTn id="28" dur="500"/>
                                        <p:tgtEl>
                                          <p:spTgt spid="10"/>
                                        </p:tgtEl>
                                      </p:cBhvr>
                                    </p:animEffect>
                                  </p:childTnLst>
                                </p:cTn>
                              </p:par>
                              <p:par>
                                <p:cTn id="29" presetID="10"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fade">
                                      <p:cBhvr>
                                        <p:cTn id="36"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8" grpId="0"/>
      <p:bldP spid="10" grpId="0"/>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23E91C36-88FF-5DD3-E211-A91BCF492388}"/>
              </a:ext>
            </a:extLst>
          </p:cNvPr>
          <p:cNvSpPr>
            <a:spLocks noGrp="1"/>
          </p:cNvSpPr>
          <p:nvPr>
            <p:ph type="ctrTitle"/>
          </p:nvPr>
        </p:nvSpPr>
        <p:spPr>
          <a:xfrm>
            <a:off x="1524000" y="-1168003"/>
            <a:ext cx="9144000" cy="1025843"/>
          </a:xfrm>
        </p:spPr>
        <p:txBody>
          <a:bodyPr>
            <a:normAutofit fontScale="90000"/>
          </a:bodyPr>
          <a:lstStyle/>
          <a:p>
            <a:r>
              <a:rPr lang="en-US" dirty="0"/>
              <a:t>Great Britain Declares War on Germany</a:t>
            </a:r>
          </a:p>
        </p:txBody>
      </p:sp>
      <p:sp>
        <p:nvSpPr>
          <p:cNvPr id="8" name="TextBox 7">
            <a:extLst>
              <a:ext uri="{FF2B5EF4-FFF2-40B4-BE49-F238E27FC236}">
                <a16:creationId xmlns:a16="http://schemas.microsoft.com/office/drawing/2014/main" id="{D865BA71-9D09-29EE-229D-D2C900EC273E}"/>
              </a:ext>
            </a:extLst>
          </p:cNvPr>
          <p:cNvSpPr txBox="1"/>
          <p:nvPr/>
        </p:nvSpPr>
        <p:spPr>
          <a:xfrm>
            <a:off x="418945" y="508644"/>
            <a:ext cx="8267855" cy="3668312"/>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World War 1, as it later came to be known, involved many countries from different parts of the world. The two sides were called the Allies and the Central Powers.</a:t>
            </a:r>
          </a:p>
          <a:p>
            <a:pPr>
              <a:lnSpc>
                <a:spcPct val="150000"/>
              </a:lnSpc>
            </a:pPr>
            <a:endParaRPr lang="en-GB" sz="1300" dirty="0">
              <a:latin typeface="Linkpen 17a Print" panose="03050602060000000000" pitchFamily="66" charset="77"/>
            </a:endParaRPr>
          </a:p>
          <a:p>
            <a:pPr>
              <a:lnSpc>
                <a:spcPct val="150000"/>
              </a:lnSpc>
            </a:pPr>
            <a:r>
              <a:rPr lang="en-GB" sz="1300" dirty="0">
                <a:latin typeface="Linkpen 17a Print" panose="03050602060000000000" pitchFamily="66" charset="77"/>
              </a:rPr>
              <a:t>The Allies included countries such as Britain, France, Russia, and later, the United States. </a:t>
            </a:r>
          </a:p>
          <a:p>
            <a:pPr>
              <a:lnSpc>
                <a:spcPct val="150000"/>
              </a:lnSpc>
            </a:pPr>
            <a:endParaRPr lang="en-GB" sz="1300" dirty="0">
              <a:latin typeface="Linkpen 17a Print" panose="03050602060000000000" pitchFamily="66" charset="77"/>
            </a:endParaRPr>
          </a:p>
          <a:p>
            <a:pPr>
              <a:lnSpc>
                <a:spcPct val="150000"/>
              </a:lnSpc>
            </a:pPr>
            <a:r>
              <a:rPr lang="en-GB" sz="1300" dirty="0">
                <a:latin typeface="Linkpen 17a Print" panose="03050602060000000000" pitchFamily="66" charset="77"/>
              </a:rPr>
              <a:t>They fought against the Central Powers, which included Germany, Austria-Hungary, and the Ottoman Empire (present-day Turkey).</a:t>
            </a:r>
          </a:p>
          <a:p>
            <a:pPr>
              <a:lnSpc>
                <a:spcPct val="150000"/>
              </a:lnSpc>
            </a:pPr>
            <a:endParaRPr lang="en-GB" sz="1300" dirty="0">
              <a:latin typeface="Linkpen 17a Print" panose="03050602060000000000" pitchFamily="66" charset="77"/>
            </a:endParaRPr>
          </a:p>
          <a:p>
            <a:pPr>
              <a:lnSpc>
                <a:spcPct val="150000"/>
              </a:lnSpc>
            </a:pPr>
            <a:r>
              <a:rPr lang="en-GB" sz="1300" dirty="0">
                <a:latin typeface="Linkpen 17a Print" panose="03050602060000000000" pitchFamily="66" charset="77"/>
              </a:rPr>
              <a:t>It's important to remember that World War 1 was not just fought in Europe. Battles also took place in other parts of the world, such as Africa, the Middle East, and even at sea.</a:t>
            </a:r>
          </a:p>
        </p:txBody>
      </p:sp>
      <p:grpSp>
        <p:nvGrpSpPr>
          <p:cNvPr id="4" name="Group 3" descr="A photograph of a news paper reporting that 'Great Britain Declares War on Germany'.">
            <a:extLst>
              <a:ext uri="{FF2B5EF4-FFF2-40B4-BE49-F238E27FC236}">
                <a16:creationId xmlns:a16="http://schemas.microsoft.com/office/drawing/2014/main" id="{C4D44604-B443-B197-0436-9B56BA38F2ED}"/>
              </a:ext>
            </a:extLst>
          </p:cNvPr>
          <p:cNvGrpSpPr/>
          <p:nvPr/>
        </p:nvGrpSpPr>
        <p:grpSpPr>
          <a:xfrm>
            <a:off x="8658529" y="458997"/>
            <a:ext cx="2949052" cy="3311819"/>
            <a:chOff x="517011" y="497478"/>
            <a:chExt cx="3475207" cy="3902699"/>
          </a:xfrm>
        </p:grpSpPr>
        <p:pic>
          <p:nvPicPr>
            <p:cNvPr id="5" name="Picture 4">
              <a:extLst>
                <a:ext uri="{FF2B5EF4-FFF2-40B4-BE49-F238E27FC236}">
                  <a16:creationId xmlns:a16="http://schemas.microsoft.com/office/drawing/2014/main" id="{6C815F2E-2BC5-FF8B-8831-1591CD07916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4621" y="555982"/>
              <a:ext cx="3407597" cy="3844195"/>
            </a:xfrm>
            <a:prstGeom prst="rect">
              <a:avLst/>
            </a:prstGeom>
            <a:ln w="28575">
              <a:solidFill>
                <a:schemeClr val="tx1"/>
              </a:solidFill>
            </a:ln>
          </p:spPr>
        </p:pic>
        <p:sp>
          <p:nvSpPr>
            <p:cNvPr id="6" name="TextBox 5">
              <a:extLst>
                <a:ext uri="{FF2B5EF4-FFF2-40B4-BE49-F238E27FC236}">
                  <a16:creationId xmlns:a16="http://schemas.microsoft.com/office/drawing/2014/main" id="{E06D6D95-EF6C-0703-F6F4-07D79CA5A0F2}"/>
                </a:ext>
              </a:extLst>
            </p:cNvPr>
            <p:cNvSpPr txBox="1"/>
            <p:nvPr/>
          </p:nvSpPr>
          <p:spPr>
            <a:xfrm>
              <a:off x="517011" y="497478"/>
              <a:ext cx="3065165" cy="217613"/>
            </a:xfrm>
            <a:prstGeom prst="rect">
              <a:avLst/>
            </a:prstGeom>
            <a:noFill/>
          </p:spPr>
          <p:txBody>
            <a:bodyPr wrap="square">
              <a:spAutoFit/>
            </a:bodyPr>
            <a:lstStyle/>
            <a:p>
              <a:r>
                <a:rPr lang="en-GB" sz="600" b="0" i="0" dirty="0">
                  <a:solidFill>
                    <a:schemeClr val="bg1">
                      <a:lumMod val="50000"/>
                    </a:schemeClr>
                  </a:solidFill>
                  <a:effectLst/>
                  <a:latin typeface="Nunito" panose="02000503000000000000" pitchFamily="2" charset="77"/>
                </a:rPr>
                <a:t>© Public Domain from Wikimedia Commons</a:t>
              </a:r>
              <a:endParaRPr lang="en-GB" sz="600" dirty="0">
                <a:solidFill>
                  <a:schemeClr val="bg1">
                    <a:lumMod val="50000"/>
                  </a:schemeClr>
                </a:solidFill>
                <a:latin typeface="Nunito" panose="02000503000000000000" pitchFamily="2" charset="77"/>
              </a:endParaRPr>
            </a:p>
          </p:txBody>
        </p:sp>
      </p:grpSp>
      <p:grpSp>
        <p:nvGrpSpPr>
          <p:cNvPr id="13" name="Group 12" descr="Daily Mail reports on the outbreak of World War 1.&#10;">
            <a:extLst>
              <a:ext uri="{FF2B5EF4-FFF2-40B4-BE49-F238E27FC236}">
                <a16:creationId xmlns:a16="http://schemas.microsoft.com/office/drawing/2014/main" id="{FC377480-044E-BA41-4EC5-1CA97626E0EF}"/>
              </a:ext>
            </a:extLst>
          </p:cNvPr>
          <p:cNvGrpSpPr/>
          <p:nvPr/>
        </p:nvGrpSpPr>
        <p:grpSpPr>
          <a:xfrm>
            <a:off x="8686800" y="3821315"/>
            <a:ext cx="3450699" cy="692497"/>
            <a:chOff x="8679516" y="3788145"/>
            <a:chExt cx="3450699" cy="692497"/>
          </a:xfrm>
        </p:grpSpPr>
        <p:sp>
          <p:nvSpPr>
            <p:cNvPr id="10" name="TextBox 9">
              <a:extLst>
                <a:ext uri="{FF2B5EF4-FFF2-40B4-BE49-F238E27FC236}">
                  <a16:creationId xmlns:a16="http://schemas.microsoft.com/office/drawing/2014/main" id="{AEA7F329-6C76-C9AF-C1AB-4834581115A0}"/>
                </a:ext>
              </a:extLst>
            </p:cNvPr>
            <p:cNvSpPr txBox="1"/>
            <p:nvPr/>
          </p:nvSpPr>
          <p:spPr>
            <a:xfrm>
              <a:off x="8850759" y="3788145"/>
              <a:ext cx="3279456" cy="692497"/>
            </a:xfrm>
            <a:prstGeom prst="rect">
              <a:avLst/>
            </a:prstGeom>
            <a:noFill/>
          </p:spPr>
          <p:txBody>
            <a:bodyPr wrap="square">
              <a:spAutoFit/>
            </a:bodyPr>
            <a:lstStyle/>
            <a:p>
              <a:pPr>
                <a:lnSpc>
                  <a:spcPts val="2420"/>
                </a:lnSpc>
              </a:pPr>
              <a:r>
                <a:rPr lang="en-GB" sz="1400" dirty="0">
                  <a:latin typeface="Linkpen 17a Print" panose="03050602060000000000" pitchFamily="66" charset="77"/>
                </a:rPr>
                <a:t>Daily Mail reports on the outbreak of World War 1.</a:t>
              </a:r>
            </a:p>
          </p:txBody>
        </p:sp>
        <p:pic>
          <p:nvPicPr>
            <p:cNvPr id="12" name="Picture 11" descr="A black drop of water&#10;&#10;Description automatically generated">
              <a:extLst>
                <a:ext uri="{FF2B5EF4-FFF2-40B4-BE49-F238E27FC236}">
                  <a16:creationId xmlns:a16="http://schemas.microsoft.com/office/drawing/2014/main" id="{7D0DE1F9-FC96-15C7-E291-B7C057BD1B5C}"/>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8632494" y="3843750"/>
              <a:ext cx="324875" cy="230832"/>
            </a:xfrm>
            <a:prstGeom prst="rect">
              <a:avLst/>
            </a:prstGeom>
          </p:spPr>
        </p:pic>
      </p:grpSp>
      <p:pic>
        <p:nvPicPr>
          <p:cNvPr id="3" name="Picture 2" descr="The image shows a timeline which begins at AD 1910 and goes up in increments of five years. The timeline ends on AD 2025. &#10;&#10;The first marker on the timeline reads:&#10;28th July 1914. World War 1 Begins.&#10;&#10;The second marker on the timeline reads:&#10;4th August 1914. Britain declares war on Germany.&#10;&#10;The third marker on the timeline reads: &#10;11th November 1918. World War 1 Ends.&#10;&#10;The last marker on the timeline reads You are here.">
            <a:extLst>
              <a:ext uri="{FF2B5EF4-FFF2-40B4-BE49-F238E27FC236}">
                <a16:creationId xmlns:a16="http://schemas.microsoft.com/office/drawing/2014/main" id="{F303C8D9-FE78-130D-F241-54984F5E27A9}"/>
              </a:ext>
            </a:extLst>
          </p:cNvPr>
          <p:cNvPicPr>
            <a:picLocks noChangeAspect="1"/>
          </p:cNvPicPr>
          <p:nvPr/>
        </p:nvPicPr>
        <p:blipFill>
          <a:blip r:embed="rId6"/>
          <a:srcRect/>
          <a:stretch/>
        </p:blipFill>
        <p:spPr>
          <a:xfrm>
            <a:off x="2" y="4176956"/>
            <a:ext cx="12191324" cy="2604196"/>
          </a:xfrm>
          <a:prstGeom prst="rect">
            <a:avLst/>
          </a:prstGeom>
        </p:spPr>
      </p:pic>
      <p:pic>
        <p:nvPicPr>
          <p:cNvPr id="17" name="Picture 16">
            <a:extLst>
              <a:ext uri="{FF2B5EF4-FFF2-40B4-BE49-F238E27FC236}">
                <a16:creationId xmlns:a16="http://schemas.microsoft.com/office/drawing/2014/main" id="{9CB8A110-3D6A-C0A5-8588-63C3016F83D1}"/>
              </a:ext>
              <a:ext uri="{C183D7F6-B498-43B3-948B-1728B52AA6E4}">
                <adec:decorative xmlns:adec="http://schemas.microsoft.com/office/drawing/2017/decorative" val="1"/>
              </a:ext>
            </a:extLst>
          </p:cNvPr>
          <p:cNvPicPr>
            <a:picLocks noChangeAspect="1"/>
          </p:cNvPicPr>
          <p:nvPr/>
        </p:nvPicPr>
        <p:blipFill rotWithShape="1">
          <a:blip r:embed="rId7" cstate="screen">
            <a:extLst>
              <a:ext uri="{28A0092B-C50C-407E-A947-70E740481C1C}">
                <a14:useLocalDpi xmlns:a14="http://schemas.microsoft.com/office/drawing/2010/main"/>
              </a:ext>
            </a:extLst>
          </a:blip>
          <a:srcRect/>
          <a:stretch/>
        </p:blipFill>
        <p:spPr>
          <a:xfrm>
            <a:off x="11195223" y="5838404"/>
            <a:ext cx="996776" cy="1018153"/>
          </a:xfrm>
          <a:prstGeom prst="rect">
            <a:avLst/>
          </a:prstGeom>
        </p:spPr>
      </p:pic>
    </p:spTree>
    <p:extLst>
      <p:ext uri="{BB962C8B-B14F-4D97-AF65-F5344CB8AC3E}">
        <p14:creationId xmlns:p14="http://schemas.microsoft.com/office/powerpoint/2010/main" val="155767014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grpId="0" nodeType="after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500"/>
                                        <p:tgtEl>
                                          <p:spTgt spid="8">
                                            <p:txEl>
                                              <p:pRg st="0" end="0"/>
                                            </p:txEl>
                                          </p:spTgt>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8">
                                            <p:txEl>
                                              <p:pRg st="2" end="2"/>
                                            </p:txEl>
                                          </p:spTgt>
                                        </p:tgtEl>
                                        <p:attrNameLst>
                                          <p:attrName>style.visibility</p:attrName>
                                        </p:attrNameLst>
                                      </p:cBhvr>
                                      <p:to>
                                        <p:strVal val="visible"/>
                                      </p:to>
                                    </p:set>
                                    <p:animEffect transition="in" filter="fade">
                                      <p:cBhvr>
                                        <p:cTn id="11" dur="500"/>
                                        <p:tgtEl>
                                          <p:spTgt spid="8">
                                            <p:txEl>
                                              <p:pRg st="2" end="2"/>
                                            </p:txEl>
                                          </p:spTgt>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xEl>
                                              <p:pRg st="4" end="4"/>
                                            </p:txEl>
                                          </p:spTgt>
                                        </p:tgtEl>
                                        <p:attrNameLst>
                                          <p:attrName>style.visibility</p:attrName>
                                        </p:attrNameLst>
                                      </p:cBhvr>
                                      <p:to>
                                        <p:strVal val="visible"/>
                                      </p:to>
                                    </p:set>
                                    <p:animEffect transition="in" filter="fade">
                                      <p:cBhvr>
                                        <p:cTn id="15" dur="500"/>
                                        <p:tgtEl>
                                          <p:spTgt spid="8">
                                            <p:txEl>
                                              <p:pRg st="4" end="4"/>
                                            </p:txEl>
                                          </p:spTgt>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8">
                                            <p:txEl>
                                              <p:pRg st="6" end="6"/>
                                            </p:txEl>
                                          </p:spTgt>
                                        </p:tgtEl>
                                        <p:attrNameLst>
                                          <p:attrName>style.visibility</p:attrName>
                                        </p:attrNameLst>
                                      </p:cBhvr>
                                      <p:to>
                                        <p:strVal val="visible"/>
                                      </p:to>
                                    </p:set>
                                    <p:animEffect transition="in" filter="fade">
                                      <p:cBhvr>
                                        <p:cTn id="19" dur="500"/>
                                        <p:tgtEl>
                                          <p:spTgt spid="8">
                                            <p:txEl>
                                              <p:pRg st="6" end="6"/>
                                            </p:txEl>
                                          </p:spTgt>
                                        </p:tgtEl>
                                      </p:cBhvr>
                                    </p:animEffect>
                                  </p:childTnLst>
                                </p:cTn>
                              </p:par>
                            </p:childTnLst>
                          </p:cTn>
                        </p:par>
                        <p:par>
                          <p:cTn id="20" fill="hold">
                            <p:stCondLst>
                              <p:cond delay="25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30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500"/>
                            </p:stCondLst>
                            <p:childTnLst>
                              <p:par>
                                <p:cTn id="29" presetID="10" presetClass="entr" presetSubtype="0"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allAtOnce"/>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23E91C36-88FF-5DD3-E211-A91BCF492388}"/>
              </a:ext>
            </a:extLst>
          </p:cNvPr>
          <p:cNvSpPr>
            <a:spLocks noGrp="1"/>
          </p:cNvSpPr>
          <p:nvPr>
            <p:ph type="ctrTitle"/>
          </p:nvPr>
        </p:nvSpPr>
        <p:spPr>
          <a:xfrm>
            <a:off x="1524000" y="-1168003"/>
            <a:ext cx="9144000" cy="1025843"/>
          </a:xfrm>
        </p:spPr>
        <p:txBody>
          <a:bodyPr>
            <a:normAutofit/>
          </a:bodyPr>
          <a:lstStyle/>
          <a:p>
            <a:r>
              <a:rPr lang="en-US" dirty="0"/>
              <a:t>Get involved</a:t>
            </a:r>
          </a:p>
        </p:txBody>
      </p:sp>
      <p:sp>
        <p:nvSpPr>
          <p:cNvPr id="7" name="Title 1">
            <a:extLst>
              <a:ext uri="{FF2B5EF4-FFF2-40B4-BE49-F238E27FC236}">
                <a16:creationId xmlns:a16="http://schemas.microsoft.com/office/drawing/2014/main" id="{6C3089B8-7417-14F4-5015-5BCB3BBE57CE}"/>
              </a:ext>
            </a:extLst>
          </p:cNvPr>
          <p:cNvSpPr txBox="1">
            <a:spLocks/>
          </p:cNvSpPr>
          <p:nvPr/>
        </p:nvSpPr>
        <p:spPr>
          <a:xfrm>
            <a:off x="494269" y="545698"/>
            <a:ext cx="7574691"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Get Involved</a:t>
            </a:r>
          </a:p>
        </p:txBody>
      </p:sp>
      <p:sp>
        <p:nvSpPr>
          <p:cNvPr id="9" name="TextBox 8">
            <a:extLst>
              <a:ext uri="{FF2B5EF4-FFF2-40B4-BE49-F238E27FC236}">
                <a16:creationId xmlns:a16="http://schemas.microsoft.com/office/drawing/2014/main" id="{0D4B5550-5F14-C24D-0025-2FB5B690B457}"/>
              </a:ext>
            </a:extLst>
          </p:cNvPr>
          <p:cNvSpPr txBox="1"/>
          <p:nvPr/>
        </p:nvSpPr>
        <p:spPr>
          <a:xfrm>
            <a:off x="494270" y="1408234"/>
            <a:ext cx="6722959" cy="3276282"/>
          </a:xfrm>
          <a:prstGeom prst="rect">
            <a:avLst/>
          </a:prstGeom>
          <a:noFill/>
        </p:spPr>
        <p:txBody>
          <a:bodyPr wrap="square">
            <a:spAutoFit/>
          </a:bodyPr>
          <a:lstStyle/>
          <a:p>
            <a:pPr>
              <a:lnSpc>
                <a:spcPct val="150000"/>
              </a:lnSpc>
            </a:pPr>
            <a:r>
              <a:rPr lang="en-GB" sz="2000" dirty="0">
                <a:latin typeface="Linkpen 17a Print" panose="03050602060000000000" pitchFamily="66" charset="77"/>
              </a:rPr>
              <a:t>For the first time, everybody had to get involved in the war effort. At first, posters like this one, would have appeared on the streets and in the newspapers around Derby.</a:t>
            </a:r>
          </a:p>
          <a:p>
            <a:pPr>
              <a:lnSpc>
                <a:spcPct val="150000"/>
              </a:lnSpc>
            </a:pPr>
            <a:endParaRPr lang="en-GB" sz="2000" dirty="0">
              <a:latin typeface="Linkpen 17a Print" panose="03050602060000000000" pitchFamily="66" charset="77"/>
            </a:endParaRPr>
          </a:p>
          <a:p>
            <a:pPr>
              <a:lnSpc>
                <a:spcPct val="150000"/>
              </a:lnSpc>
            </a:pPr>
            <a:r>
              <a:rPr lang="en-GB" sz="2000" dirty="0">
                <a:latin typeface="Linkpen 17a Print" panose="03050602060000000000" pitchFamily="66" charset="77"/>
              </a:rPr>
              <a:t>Not long after, men over the age of 18 were required to sign up by law. This meant leaving their home, family and job behind to go and fight.</a:t>
            </a:r>
          </a:p>
        </p:txBody>
      </p:sp>
      <p:grpSp>
        <p:nvGrpSpPr>
          <p:cNvPr id="11" name="Group 10" descr="The image shows a 1940's propaganda poster for Britain. It has an image of Lord Kitchener pointing at the viewer. The text reads: BRITONS. JOIN YOUR COUNTRY'S ARMY! GOD SAVE THE KING">
            <a:extLst>
              <a:ext uri="{FF2B5EF4-FFF2-40B4-BE49-F238E27FC236}">
                <a16:creationId xmlns:a16="http://schemas.microsoft.com/office/drawing/2014/main" id="{A19A55E2-D187-6351-E7BF-84F040FC186F}"/>
              </a:ext>
            </a:extLst>
          </p:cNvPr>
          <p:cNvGrpSpPr/>
          <p:nvPr/>
        </p:nvGrpSpPr>
        <p:grpSpPr>
          <a:xfrm>
            <a:off x="7346452" y="488701"/>
            <a:ext cx="3803774" cy="5757588"/>
            <a:chOff x="7346452" y="488701"/>
            <a:chExt cx="3803774" cy="5757588"/>
          </a:xfrm>
        </p:grpSpPr>
        <p:pic>
          <p:nvPicPr>
            <p:cNvPr id="14" name="Picture 13" descr="A picture containing text, person, human face, poster&#10;&#10;Description automatically generated">
              <a:extLst>
                <a:ext uri="{FF2B5EF4-FFF2-40B4-BE49-F238E27FC236}">
                  <a16:creationId xmlns:a16="http://schemas.microsoft.com/office/drawing/2014/main" id="{93CE443D-470E-BB58-2539-A4FEA4E18F8E}"/>
                </a:ext>
              </a:extLst>
            </p:cNvPr>
            <p:cNvPicPr>
              <a:picLocks noChangeAspect="1"/>
            </p:cNvPicPr>
            <p:nvPr/>
          </p:nvPicPr>
          <p:blipFill>
            <a:blip r:embed="rId4"/>
            <a:stretch>
              <a:fillRect/>
            </a:stretch>
          </p:blipFill>
          <p:spPr>
            <a:xfrm>
              <a:off x="7413172" y="545698"/>
              <a:ext cx="3737054" cy="5700591"/>
            </a:xfrm>
            <a:prstGeom prst="rect">
              <a:avLst/>
            </a:prstGeom>
            <a:ln w="28575">
              <a:solidFill>
                <a:schemeClr val="tx1"/>
              </a:solidFill>
            </a:ln>
          </p:spPr>
        </p:pic>
        <p:sp>
          <p:nvSpPr>
            <p:cNvPr id="15" name="TextBox 14">
              <a:extLst>
                <a:ext uri="{FF2B5EF4-FFF2-40B4-BE49-F238E27FC236}">
                  <a16:creationId xmlns:a16="http://schemas.microsoft.com/office/drawing/2014/main" id="{0B251AB7-9151-EF1F-4699-CC661F1BD208}"/>
                </a:ext>
              </a:extLst>
            </p:cNvPr>
            <p:cNvSpPr txBox="1"/>
            <p:nvPr/>
          </p:nvSpPr>
          <p:spPr>
            <a:xfrm>
              <a:off x="7346452" y="488701"/>
              <a:ext cx="2891562" cy="246221"/>
            </a:xfrm>
            <a:prstGeom prst="rect">
              <a:avLst/>
            </a:prstGeom>
            <a:noFill/>
          </p:spPr>
          <p:txBody>
            <a:bodyPr wrap="square">
              <a:spAutoFit/>
            </a:bodyPr>
            <a:lstStyle/>
            <a:p>
              <a:r>
                <a:rPr lang="en-GB" sz="1000" b="0" i="0" dirty="0">
                  <a:solidFill>
                    <a:srgbClr val="E2432E"/>
                  </a:solidFill>
                  <a:effectLst/>
                  <a:latin typeface="Nunito" panose="02000503000000000000" pitchFamily="2" charset="77"/>
                </a:rPr>
                <a:t>© Public Domain from Wikimedia Commons</a:t>
              </a:r>
              <a:endParaRPr lang="en-GB" sz="1000" dirty="0">
                <a:solidFill>
                  <a:srgbClr val="E2432E"/>
                </a:solidFill>
                <a:latin typeface="Nunito" panose="02000503000000000000" pitchFamily="2" charset="77"/>
              </a:endParaRPr>
            </a:p>
          </p:txBody>
        </p:sp>
      </p:grpSp>
      <p:pic>
        <p:nvPicPr>
          <p:cNvPr id="2" name="Picture 1">
            <a:extLst>
              <a:ext uri="{FF2B5EF4-FFF2-40B4-BE49-F238E27FC236}">
                <a16:creationId xmlns:a16="http://schemas.microsoft.com/office/drawing/2014/main" id="{4AD56F15-2BC4-AE0B-AFD9-86DDBC6C3E5D}"/>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14383" y="5347252"/>
            <a:ext cx="1477616" cy="1509306"/>
          </a:xfrm>
          <a:prstGeom prst="rect">
            <a:avLst/>
          </a:prstGeom>
        </p:spPr>
      </p:pic>
    </p:spTree>
    <p:extLst>
      <p:ext uri="{BB962C8B-B14F-4D97-AF65-F5344CB8AC3E}">
        <p14:creationId xmlns:p14="http://schemas.microsoft.com/office/powerpoint/2010/main" val="368532874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fade">
                                      <p:cBhvr>
                                        <p:cTn id="11" dur="500"/>
                                        <p:tgtEl>
                                          <p:spTgt spid="9">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Effect transition="in" filter="fade">
                                      <p:cBhvr>
                                        <p:cTn id="19"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uiExpand="1"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23E91C36-88FF-5DD3-E211-A91BCF492388}"/>
              </a:ext>
            </a:extLst>
          </p:cNvPr>
          <p:cNvSpPr>
            <a:spLocks noGrp="1"/>
          </p:cNvSpPr>
          <p:nvPr>
            <p:ph type="ctrTitle"/>
          </p:nvPr>
        </p:nvSpPr>
        <p:spPr>
          <a:xfrm>
            <a:off x="1524000" y="-1168003"/>
            <a:ext cx="9144000" cy="1025843"/>
          </a:xfrm>
        </p:spPr>
        <p:txBody>
          <a:bodyPr>
            <a:normAutofit/>
          </a:bodyPr>
          <a:lstStyle/>
          <a:p>
            <a:r>
              <a:rPr lang="en-US" dirty="0"/>
              <a:t>Soldiers from Derby</a:t>
            </a:r>
          </a:p>
        </p:txBody>
      </p:sp>
      <p:sp>
        <p:nvSpPr>
          <p:cNvPr id="7" name="Title 1">
            <a:extLst>
              <a:ext uri="{FF2B5EF4-FFF2-40B4-BE49-F238E27FC236}">
                <a16:creationId xmlns:a16="http://schemas.microsoft.com/office/drawing/2014/main" id="{6C3089B8-7417-14F4-5015-5BCB3BBE57CE}"/>
              </a:ext>
            </a:extLst>
          </p:cNvPr>
          <p:cNvSpPr txBox="1">
            <a:spLocks/>
          </p:cNvSpPr>
          <p:nvPr/>
        </p:nvSpPr>
        <p:spPr>
          <a:xfrm>
            <a:off x="385118" y="372703"/>
            <a:ext cx="867623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Soldiers from Derby</a:t>
            </a:r>
          </a:p>
        </p:txBody>
      </p:sp>
      <p:sp>
        <p:nvSpPr>
          <p:cNvPr id="9" name="TextBox 8">
            <a:extLst>
              <a:ext uri="{FF2B5EF4-FFF2-40B4-BE49-F238E27FC236}">
                <a16:creationId xmlns:a16="http://schemas.microsoft.com/office/drawing/2014/main" id="{0D4B5550-5F14-C24D-0025-2FB5B690B457}"/>
              </a:ext>
            </a:extLst>
          </p:cNvPr>
          <p:cNvSpPr txBox="1"/>
          <p:nvPr/>
        </p:nvSpPr>
        <p:spPr>
          <a:xfrm>
            <a:off x="385118" y="1128964"/>
            <a:ext cx="10329265" cy="464871"/>
          </a:xfrm>
          <a:prstGeom prst="rect">
            <a:avLst/>
          </a:prstGeom>
          <a:noFill/>
        </p:spPr>
        <p:txBody>
          <a:bodyPr wrap="square">
            <a:spAutoFit/>
          </a:bodyPr>
          <a:lstStyle/>
          <a:p>
            <a:pPr>
              <a:lnSpc>
                <a:spcPct val="150000"/>
              </a:lnSpc>
            </a:pPr>
            <a:r>
              <a:rPr lang="en-GB" dirty="0">
                <a:latin typeface="Linkpen 17a Print" panose="03050602060000000000" pitchFamily="66" charset="77"/>
              </a:rPr>
              <a:t>Soldiers from Derby would most likely have served with the Sherwood Foresters or the Derbyshire Yeomanry.</a:t>
            </a:r>
          </a:p>
        </p:txBody>
      </p:sp>
      <p:pic>
        <p:nvPicPr>
          <p:cNvPr id="2" name="Picture 1">
            <a:extLst>
              <a:ext uri="{FF2B5EF4-FFF2-40B4-BE49-F238E27FC236}">
                <a16:creationId xmlns:a16="http://schemas.microsoft.com/office/drawing/2014/main" id="{4AD56F15-2BC4-AE0B-AFD9-86DDBC6C3E5D}"/>
              </a:ext>
              <a:ext uri="{C183D7F6-B498-43B3-948B-1728B52AA6E4}">
                <adec:decorative xmlns:adec="http://schemas.microsoft.com/office/drawing/2017/decorative" val="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714383" y="-28090"/>
            <a:ext cx="1477616" cy="1509306"/>
          </a:xfrm>
          <a:prstGeom prst="rect">
            <a:avLst/>
          </a:prstGeom>
        </p:spPr>
      </p:pic>
      <p:pic>
        <p:nvPicPr>
          <p:cNvPr id="4" name="Picture 3" descr="A silver engraved ensignia with a copper under part that says &quot;Notts %=&amp; Derby&quot;.">
            <a:extLst>
              <a:ext uri="{FF2B5EF4-FFF2-40B4-BE49-F238E27FC236}">
                <a16:creationId xmlns:a16="http://schemas.microsoft.com/office/drawing/2014/main" id="{6DE31205-BB94-D658-71B5-FF5A0EF86DE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40341" y="2462296"/>
            <a:ext cx="2178377" cy="2206305"/>
          </a:xfrm>
          <a:prstGeom prst="rect">
            <a:avLst/>
          </a:prstGeom>
        </p:spPr>
      </p:pic>
      <p:pic>
        <p:nvPicPr>
          <p:cNvPr id="6" name="Picture 5" descr="A wreath around a flower with a crown at the top. It says &quot;Derbyshire Yeomany&quot;.">
            <a:extLst>
              <a:ext uri="{FF2B5EF4-FFF2-40B4-BE49-F238E27FC236}">
                <a16:creationId xmlns:a16="http://schemas.microsoft.com/office/drawing/2014/main" id="{FA7676EA-FD90-5F6F-80D5-A769318BA56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508651" y="2383232"/>
            <a:ext cx="2178377" cy="2206305"/>
          </a:xfrm>
          <a:prstGeom prst="rect">
            <a:avLst/>
          </a:prstGeom>
        </p:spPr>
      </p:pic>
      <p:sp>
        <p:nvSpPr>
          <p:cNvPr id="10" name="TextBox 9">
            <a:extLst>
              <a:ext uri="{FF2B5EF4-FFF2-40B4-BE49-F238E27FC236}">
                <a16:creationId xmlns:a16="http://schemas.microsoft.com/office/drawing/2014/main" id="{708ECA80-9718-415C-598B-F72910054058}"/>
              </a:ext>
            </a:extLst>
          </p:cNvPr>
          <p:cNvSpPr txBox="1"/>
          <p:nvPr/>
        </p:nvSpPr>
        <p:spPr>
          <a:xfrm>
            <a:off x="2518718" y="2419242"/>
            <a:ext cx="3486666" cy="2650726"/>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Sherwood Foresters was a regiment of the British Army that was made up of soldiers from Nottinghamshire and Derbyshire. During World War 1 they fought at Gallipoli, were on guard duty in Egypt and fought in Northern Italy.</a:t>
            </a:r>
          </a:p>
        </p:txBody>
      </p:sp>
      <p:sp>
        <p:nvSpPr>
          <p:cNvPr id="12" name="TextBox 11">
            <a:extLst>
              <a:ext uri="{FF2B5EF4-FFF2-40B4-BE49-F238E27FC236}">
                <a16:creationId xmlns:a16="http://schemas.microsoft.com/office/drawing/2014/main" id="{B2E21710-C52E-BAF7-C6F9-0D7EEC730866}"/>
              </a:ext>
            </a:extLst>
          </p:cNvPr>
          <p:cNvSpPr txBox="1"/>
          <p:nvPr/>
        </p:nvSpPr>
        <p:spPr>
          <a:xfrm>
            <a:off x="8687028" y="2383232"/>
            <a:ext cx="3051891" cy="2650726"/>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Derbyshire Yeomanry was a cavalry* and infantry** regiment that had two squadrons based in Derby.  They served in Egypt, Gallipoli, Greece and Macedonia during World War 1.</a:t>
            </a:r>
          </a:p>
        </p:txBody>
      </p:sp>
      <p:sp>
        <p:nvSpPr>
          <p:cNvPr id="13" name="TextBox 12">
            <a:extLst>
              <a:ext uri="{FF2B5EF4-FFF2-40B4-BE49-F238E27FC236}">
                <a16:creationId xmlns:a16="http://schemas.microsoft.com/office/drawing/2014/main" id="{832EB55E-91AA-A61B-31A2-41E16BB3650E}"/>
              </a:ext>
            </a:extLst>
          </p:cNvPr>
          <p:cNvSpPr txBox="1"/>
          <p:nvPr/>
        </p:nvSpPr>
        <p:spPr>
          <a:xfrm>
            <a:off x="398640" y="5069968"/>
            <a:ext cx="8022984" cy="382092"/>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140,000 men served in the regiment during World War One. 11,409, sadly, did not come home.</a:t>
            </a:r>
          </a:p>
        </p:txBody>
      </p:sp>
      <p:sp>
        <p:nvSpPr>
          <p:cNvPr id="17" name="TextBox 16">
            <a:extLst>
              <a:ext uri="{FF2B5EF4-FFF2-40B4-BE49-F238E27FC236}">
                <a16:creationId xmlns:a16="http://schemas.microsoft.com/office/drawing/2014/main" id="{176A7B92-5352-4039-4E16-4F155A7CDB59}"/>
              </a:ext>
            </a:extLst>
          </p:cNvPr>
          <p:cNvSpPr txBox="1"/>
          <p:nvPr/>
        </p:nvSpPr>
        <p:spPr>
          <a:xfrm>
            <a:off x="7534656" y="5610167"/>
            <a:ext cx="4204263" cy="900246"/>
          </a:xfrm>
          <a:prstGeom prst="rect">
            <a:avLst/>
          </a:prstGeom>
          <a:noFill/>
        </p:spPr>
        <p:txBody>
          <a:bodyPr wrap="square">
            <a:spAutoFit/>
          </a:bodyPr>
          <a:lstStyle/>
          <a:p>
            <a:pPr>
              <a:lnSpc>
                <a:spcPct val="150000"/>
              </a:lnSpc>
            </a:pPr>
            <a:r>
              <a:rPr lang="en-GB" sz="1200" dirty="0">
                <a:latin typeface="Linkpen 17a Print" panose="03050602060000000000" pitchFamily="66" charset="77"/>
              </a:rPr>
              <a:t>* The cavalry were soldiers on horseback. After World War 1, they were mainly converted to motorised vehicles such as tanks.</a:t>
            </a:r>
          </a:p>
          <a:p>
            <a:pPr>
              <a:lnSpc>
                <a:spcPct val="150000"/>
              </a:lnSpc>
            </a:pPr>
            <a:r>
              <a:rPr lang="en-GB" sz="1200" dirty="0">
                <a:latin typeface="Linkpen 17a Print" panose="03050602060000000000" pitchFamily="66" charset="77"/>
              </a:rPr>
              <a:t>** Foot soldiers.</a:t>
            </a:r>
          </a:p>
        </p:txBody>
      </p:sp>
    </p:spTree>
    <p:extLst>
      <p:ext uri="{BB962C8B-B14F-4D97-AF65-F5344CB8AC3E}">
        <p14:creationId xmlns:p14="http://schemas.microsoft.com/office/powerpoint/2010/main" val="11101000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fade">
                                      <p:cBhvr>
                                        <p:cTn id="11" dur="500"/>
                                        <p:tgtEl>
                                          <p:spTgt spid="9">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par>
                          <p:cTn id="17" fill="hold">
                            <p:stCondLst>
                              <p:cond delay="500"/>
                            </p:stCondLst>
                            <p:childTnLst>
                              <p:par>
                                <p:cTn id="18" presetID="10" presetClass="entr" presetSubtype="0" fill="hold" grpId="0" nodeType="afterEffect">
                                  <p:stCondLst>
                                    <p:cond delay="0"/>
                                  </p:stCondLst>
                                  <p:childTnLst>
                                    <p:set>
                                      <p:cBhvr>
                                        <p:cTn id="19" dur="1" fill="hold">
                                          <p:stCondLst>
                                            <p:cond delay="0"/>
                                          </p:stCondLst>
                                        </p:cTn>
                                        <p:tgtEl>
                                          <p:spTgt spid="10">
                                            <p:txEl>
                                              <p:pRg st="0" end="0"/>
                                            </p:txEl>
                                          </p:spTgt>
                                        </p:tgtEl>
                                        <p:attrNameLst>
                                          <p:attrName>style.visibility</p:attrName>
                                        </p:attrNameLst>
                                      </p:cBhvr>
                                      <p:to>
                                        <p:strVal val="visible"/>
                                      </p:to>
                                    </p:set>
                                    <p:animEffect transition="in" filter="fade">
                                      <p:cBhvr>
                                        <p:cTn id="20" dur="500"/>
                                        <p:tgtEl>
                                          <p:spTgt spid="10">
                                            <p:txEl>
                                              <p:pRg st="0" end="0"/>
                                            </p:txEl>
                                          </p:spTgt>
                                        </p:tgtEl>
                                      </p:cBhvr>
                                    </p:animEffect>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13">
                                            <p:txEl>
                                              <p:pRg st="0" end="0"/>
                                            </p:txEl>
                                          </p:spTgt>
                                        </p:tgtEl>
                                        <p:attrNameLst>
                                          <p:attrName>style.visibility</p:attrName>
                                        </p:attrNameLst>
                                      </p:cBhvr>
                                      <p:to>
                                        <p:strVal val="visible"/>
                                      </p:to>
                                    </p:set>
                                    <p:animEffect transition="in" filter="fade">
                                      <p:cBhvr>
                                        <p:cTn id="24" dur="500"/>
                                        <p:tgtEl>
                                          <p:spTgt spid="13">
                                            <p:txEl>
                                              <p:pRg st="0" end="0"/>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12">
                                            <p:txEl>
                                              <p:pRg st="0" end="0"/>
                                            </p:txEl>
                                          </p:spTgt>
                                        </p:tgtEl>
                                        <p:attrNameLst>
                                          <p:attrName>style.visibility</p:attrName>
                                        </p:attrNameLst>
                                      </p:cBhvr>
                                      <p:to>
                                        <p:strVal val="visible"/>
                                      </p:to>
                                    </p:set>
                                    <p:animEffect transition="in" filter="fade">
                                      <p:cBhvr>
                                        <p:cTn id="33" dur="500"/>
                                        <p:tgtEl>
                                          <p:spTgt spid="12">
                                            <p:txEl>
                                              <p:pRg st="0" end="0"/>
                                            </p:txEl>
                                          </p:spTgt>
                                        </p:tgtEl>
                                      </p:cBhvr>
                                    </p:animEffect>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17">
                                            <p:txEl>
                                              <p:pRg st="0" end="0"/>
                                            </p:txEl>
                                          </p:spTgt>
                                        </p:tgtEl>
                                        <p:attrNameLst>
                                          <p:attrName>style.visibility</p:attrName>
                                        </p:attrNameLst>
                                      </p:cBhvr>
                                      <p:to>
                                        <p:strVal val="visible"/>
                                      </p:to>
                                    </p:set>
                                    <p:animEffect transition="in" filter="fade">
                                      <p:cBhvr>
                                        <p:cTn id="37" dur="500"/>
                                        <p:tgtEl>
                                          <p:spTgt spid="17">
                                            <p:txEl>
                                              <p:pRg st="0" end="0"/>
                                            </p:txEl>
                                          </p:spTgt>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17">
                                            <p:txEl>
                                              <p:pRg st="1" end="1"/>
                                            </p:txEl>
                                          </p:spTgt>
                                        </p:tgtEl>
                                        <p:attrNameLst>
                                          <p:attrName>style.visibility</p:attrName>
                                        </p:attrNameLst>
                                      </p:cBhvr>
                                      <p:to>
                                        <p:strVal val="visible"/>
                                      </p:to>
                                    </p:set>
                                    <p:animEffect transition="in" filter="fade">
                                      <p:cBhvr>
                                        <p:cTn id="41" dur="5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uiExpand="1" build="allAtOnce"/>
      <p:bldP spid="10" grpId="0" uiExpand="1" build="allAtOnce"/>
      <p:bldP spid="12" grpId="0" uiExpand="1" build="allAtOnce"/>
      <p:bldP spid="13" grpId="0" uiExpand="1" build="allAtOnce"/>
      <p:bldP spid="17" grpId="0" build="allAtOnce"/>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23E91C36-88FF-5DD3-E211-A91BCF492388}"/>
              </a:ext>
            </a:extLst>
          </p:cNvPr>
          <p:cNvSpPr>
            <a:spLocks noGrp="1"/>
          </p:cNvSpPr>
          <p:nvPr>
            <p:ph type="ctrTitle"/>
          </p:nvPr>
        </p:nvSpPr>
        <p:spPr>
          <a:xfrm>
            <a:off x="1524000" y="-1168003"/>
            <a:ext cx="9144000" cy="1025843"/>
          </a:xfrm>
        </p:spPr>
        <p:txBody>
          <a:bodyPr>
            <a:normAutofit/>
          </a:bodyPr>
          <a:lstStyle/>
          <a:p>
            <a:r>
              <a:rPr lang="en-US" dirty="0"/>
              <a:t>Supporting the War Effort</a:t>
            </a:r>
          </a:p>
        </p:txBody>
      </p:sp>
      <p:sp>
        <p:nvSpPr>
          <p:cNvPr id="7" name="Title 1">
            <a:extLst>
              <a:ext uri="{FF2B5EF4-FFF2-40B4-BE49-F238E27FC236}">
                <a16:creationId xmlns:a16="http://schemas.microsoft.com/office/drawing/2014/main" id="{6C3089B8-7417-14F4-5015-5BCB3BBE57CE}"/>
              </a:ext>
            </a:extLst>
          </p:cNvPr>
          <p:cNvSpPr txBox="1">
            <a:spLocks/>
          </p:cNvSpPr>
          <p:nvPr/>
        </p:nvSpPr>
        <p:spPr>
          <a:xfrm>
            <a:off x="494269" y="446631"/>
            <a:ext cx="8676235" cy="739405"/>
          </a:xfrm>
          <a:prstGeom prst="rect">
            <a:avLst/>
          </a:prstGeom>
        </p:spPr>
        <p:txBody>
          <a:bodyPr vert="horz" lIns="91440" tIns="45720" rIns="91440" bIns="45720" rtlCol="0" anchor="b">
            <a:normAutofit fontScale="7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Supporting the War Effort</a:t>
            </a:r>
          </a:p>
        </p:txBody>
      </p:sp>
      <p:grpSp>
        <p:nvGrpSpPr>
          <p:cNvPr id="5" name="Group 4" descr="A photo of a giant canon like gun on wheels operated by many man.">
            <a:extLst>
              <a:ext uri="{FF2B5EF4-FFF2-40B4-BE49-F238E27FC236}">
                <a16:creationId xmlns:a16="http://schemas.microsoft.com/office/drawing/2014/main" id="{F3B03E36-9E35-6C10-44E9-D1C5916F5DBC}"/>
              </a:ext>
            </a:extLst>
          </p:cNvPr>
          <p:cNvGrpSpPr/>
          <p:nvPr/>
        </p:nvGrpSpPr>
        <p:grpSpPr>
          <a:xfrm>
            <a:off x="446158" y="1469313"/>
            <a:ext cx="4372977" cy="3456387"/>
            <a:chOff x="446158" y="1840023"/>
            <a:chExt cx="4372977" cy="3456387"/>
          </a:xfrm>
        </p:grpSpPr>
        <p:pic>
          <p:nvPicPr>
            <p:cNvPr id="3" name="Picture 2" descr="A photo of a giant canon like gun on wheels operated by many man.">
              <a:extLst>
                <a:ext uri="{FF2B5EF4-FFF2-40B4-BE49-F238E27FC236}">
                  <a16:creationId xmlns:a16="http://schemas.microsoft.com/office/drawing/2014/main" id="{53BD999C-4F05-FC21-3CBF-0D66AA77849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83229" y="1850699"/>
              <a:ext cx="4335906" cy="3445711"/>
            </a:xfrm>
            <a:prstGeom prst="rect">
              <a:avLst/>
            </a:prstGeom>
            <a:ln w="28575">
              <a:solidFill>
                <a:schemeClr val="tx1"/>
              </a:solidFill>
            </a:ln>
          </p:spPr>
        </p:pic>
        <p:sp>
          <p:nvSpPr>
            <p:cNvPr id="4" name="TextBox 3">
              <a:extLst>
                <a:ext uri="{FF2B5EF4-FFF2-40B4-BE49-F238E27FC236}">
                  <a16:creationId xmlns:a16="http://schemas.microsoft.com/office/drawing/2014/main" id="{E91AA2F8-45FE-5FF7-ABC1-22F9C3C6477D}"/>
                </a:ext>
              </a:extLst>
            </p:cNvPr>
            <p:cNvSpPr txBox="1"/>
            <p:nvPr/>
          </p:nvSpPr>
          <p:spPr>
            <a:xfrm>
              <a:off x="446158" y="1840023"/>
              <a:ext cx="2535850" cy="230832"/>
            </a:xfrm>
            <a:prstGeom prst="rect">
              <a:avLst/>
            </a:prstGeom>
            <a:noFill/>
          </p:spPr>
          <p:txBody>
            <a:bodyPr wrap="square">
              <a:spAutoFit/>
            </a:bodyPr>
            <a:lstStyle/>
            <a:p>
              <a:r>
                <a:rPr lang="en-GB" sz="900" b="0" i="0" dirty="0">
                  <a:solidFill>
                    <a:schemeClr val="bg1">
                      <a:lumMod val="75000"/>
                    </a:schemeClr>
                  </a:solidFill>
                  <a:effectLst/>
                  <a:latin typeface="Nunito" panose="02000503000000000000" pitchFamily="2" charset="77"/>
                </a:rPr>
                <a:t>© Public Domain from Wikimedia Commons</a:t>
              </a:r>
              <a:endParaRPr lang="en-GB" sz="900" dirty="0">
                <a:solidFill>
                  <a:schemeClr val="bg1">
                    <a:lumMod val="75000"/>
                  </a:schemeClr>
                </a:solidFill>
                <a:latin typeface="Nunito" panose="02000503000000000000" pitchFamily="2" charset="77"/>
              </a:endParaRPr>
            </a:p>
          </p:txBody>
        </p:sp>
      </p:grpSp>
      <p:grpSp>
        <p:nvGrpSpPr>
          <p:cNvPr id="6" name="Group 5" descr="Howitzers were a type of artillery gun that fired shells.&#10;">
            <a:extLst>
              <a:ext uri="{FF2B5EF4-FFF2-40B4-BE49-F238E27FC236}">
                <a16:creationId xmlns:a16="http://schemas.microsoft.com/office/drawing/2014/main" id="{BCD6C09C-AEF4-46D6-4E07-A0E046AA9A77}"/>
              </a:ext>
            </a:extLst>
          </p:cNvPr>
          <p:cNvGrpSpPr/>
          <p:nvPr/>
        </p:nvGrpSpPr>
        <p:grpSpPr>
          <a:xfrm>
            <a:off x="446158" y="4990442"/>
            <a:ext cx="4372977" cy="684803"/>
            <a:chOff x="597347" y="4424891"/>
            <a:chExt cx="4372977" cy="684803"/>
          </a:xfrm>
        </p:grpSpPr>
        <p:pic>
          <p:nvPicPr>
            <p:cNvPr id="8" name="Picture 7" descr="A black drop of water&#10;&#10;Description automatically generated">
              <a:extLst>
                <a:ext uri="{FF2B5EF4-FFF2-40B4-BE49-F238E27FC236}">
                  <a16:creationId xmlns:a16="http://schemas.microsoft.com/office/drawing/2014/main" id="{2068D9CD-8220-5396-E4A2-A3D7E52EC05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50325" y="4480496"/>
              <a:ext cx="324875" cy="230832"/>
            </a:xfrm>
            <a:prstGeom prst="rect">
              <a:avLst/>
            </a:prstGeom>
          </p:spPr>
        </p:pic>
        <p:sp>
          <p:nvSpPr>
            <p:cNvPr id="10" name="TextBox 9">
              <a:extLst>
                <a:ext uri="{FF2B5EF4-FFF2-40B4-BE49-F238E27FC236}">
                  <a16:creationId xmlns:a16="http://schemas.microsoft.com/office/drawing/2014/main" id="{1594242D-F93A-AB95-D2D6-1942847C6127}"/>
                </a:ext>
              </a:extLst>
            </p:cNvPr>
            <p:cNvSpPr txBox="1"/>
            <p:nvPr/>
          </p:nvSpPr>
          <p:spPr>
            <a:xfrm>
              <a:off x="756233" y="4424891"/>
              <a:ext cx="4214091" cy="684803"/>
            </a:xfrm>
            <a:prstGeom prst="rect">
              <a:avLst/>
            </a:prstGeom>
            <a:noFill/>
          </p:spPr>
          <p:txBody>
            <a:bodyPr wrap="square">
              <a:spAutoFit/>
            </a:bodyPr>
            <a:lstStyle/>
            <a:p>
              <a:pPr>
                <a:lnSpc>
                  <a:spcPts val="2420"/>
                </a:lnSpc>
              </a:pPr>
              <a:r>
                <a:rPr lang="en-GB" sz="1400" dirty="0">
                  <a:latin typeface="Linkpen 17a Print" panose="03050602060000000000" pitchFamily="66" charset="77"/>
                </a:rPr>
                <a:t>Howitzers were a type of artillery gun that fired shells.</a:t>
              </a:r>
            </a:p>
          </p:txBody>
        </p:sp>
      </p:grpSp>
      <p:sp>
        <p:nvSpPr>
          <p:cNvPr id="9" name="TextBox 8">
            <a:extLst>
              <a:ext uri="{FF2B5EF4-FFF2-40B4-BE49-F238E27FC236}">
                <a16:creationId xmlns:a16="http://schemas.microsoft.com/office/drawing/2014/main" id="{0D4B5550-5F14-C24D-0025-2FB5B690B457}"/>
              </a:ext>
            </a:extLst>
          </p:cNvPr>
          <p:cNvSpPr txBox="1"/>
          <p:nvPr/>
        </p:nvSpPr>
        <p:spPr>
          <a:xfrm>
            <a:off x="5049118" y="1469313"/>
            <a:ext cx="6696724" cy="4862870"/>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When World War 1 broke out, Rolls-Royce – based in Derby – received a request to build aircraft engines. The company went on to produce more than 60% of all the British-built aircraft engines used in World War 1.</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Midland Railway Locomotive Works originally repaired trains but then went on to build its own. During the war, it was used to produce howitzers and shells. </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Derby Carriage &amp; Wagon Works also produced trains but was used to make ambulance trains, army wagons and rifle parts during the war.</a:t>
            </a:r>
          </a:p>
        </p:txBody>
      </p:sp>
      <p:pic>
        <p:nvPicPr>
          <p:cNvPr id="11" name="Picture 10">
            <a:extLst>
              <a:ext uri="{FF2B5EF4-FFF2-40B4-BE49-F238E27FC236}">
                <a16:creationId xmlns:a16="http://schemas.microsoft.com/office/drawing/2014/main" id="{6516F125-583D-EA29-1A73-ED9BD0F05581}"/>
              </a:ext>
              <a:ext uri="{C183D7F6-B498-43B3-948B-1728B52AA6E4}">
                <adec:decorative xmlns:adec="http://schemas.microsoft.com/office/drawing/2017/decorative" val="1"/>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0714383" y="-28090"/>
            <a:ext cx="1477616" cy="1509306"/>
          </a:xfrm>
          <a:prstGeom prst="rect">
            <a:avLst/>
          </a:prstGeom>
        </p:spPr>
      </p:pic>
    </p:spTree>
    <p:extLst>
      <p:ext uri="{BB962C8B-B14F-4D97-AF65-F5344CB8AC3E}">
        <p14:creationId xmlns:p14="http://schemas.microsoft.com/office/powerpoint/2010/main" val="339159193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fade">
                                      <p:cBhvr>
                                        <p:cTn id="11" dur="500"/>
                                        <p:tgtEl>
                                          <p:spTgt spid="9">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xEl>
                                              <p:pRg st="2" end="2"/>
                                            </p:txEl>
                                          </p:spTgt>
                                        </p:tgtEl>
                                        <p:attrNameLst>
                                          <p:attrName>style.visibility</p:attrName>
                                        </p:attrNameLst>
                                      </p:cBhvr>
                                      <p:to>
                                        <p:strVal val="visible"/>
                                      </p:to>
                                    </p:set>
                                    <p:animEffect transition="in" filter="fade">
                                      <p:cBhvr>
                                        <p:cTn id="23" dur="500"/>
                                        <p:tgtEl>
                                          <p:spTgt spid="9">
                                            <p:txEl>
                                              <p:pRg st="2" end="2"/>
                                            </p:tx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9">
                                            <p:txEl>
                                              <p:pRg st="4" end="4"/>
                                            </p:txEl>
                                          </p:spTgt>
                                        </p:tgtEl>
                                        <p:attrNameLst>
                                          <p:attrName>style.visibility</p:attrName>
                                        </p:attrNameLst>
                                      </p:cBhvr>
                                      <p:to>
                                        <p:strVal val="visible"/>
                                      </p:to>
                                    </p:set>
                                    <p:animEffect transition="in" filter="fade">
                                      <p:cBhvr>
                                        <p:cTn id="26" dur="500"/>
                                        <p:tgtEl>
                                          <p:spTgt spid="9">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uiExpand="1"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23E91C36-88FF-5DD3-E211-A91BCF492388}"/>
              </a:ext>
            </a:extLst>
          </p:cNvPr>
          <p:cNvSpPr>
            <a:spLocks noGrp="1"/>
          </p:cNvSpPr>
          <p:nvPr>
            <p:ph type="ctrTitle"/>
          </p:nvPr>
        </p:nvSpPr>
        <p:spPr>
          <a:xfrm>
            <a:off x="1524000" y="-1168003"/>
            <a:ext cx="9144000" cy="1025843"/>
          </a:xfrm>
        </p:spPr>
        <p:txBody>
          <a:bodyPr>
            <a:normAutofit/>
          </a:bodyPr>
          <a:lstStyle/>
          <a:p>
            <a:r>
              <a:rPr lang="en-US" dirty="0"/>
              <a:t>Bombing</a:t>
            </a:r>
          </a:p>
        </p:txBody>
      </p:sp>
      <p:sp>
        <p:nvSpPr>
          <p:cNvPr id="7" name="Title 1">
            <a:extLst>
              <a:ext uri="{FF2B5EF4-FFF2-40B4-BE49-F238E27FC236}">
                <a16:creationId xmlns:a16="http://schemas.microsoft.com/office/drawing/2014/main" id="{6C3089B8-7417-14F4-5015-5BCB3BBE57CE}"/>
              </a:ext>
            </a:extLst>
          </p:cNvPr>
          <p:cNvSpPr txBox="1">
            <a:spLocks/>
          </p:cNvSpPr>
          <p:nvPr/>
        </p:nvSpPr>
        <p:spPr>
          <a:xfrm>
            <a:off x="494269" y="545698"/>
            <a:ext cx="4431959"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Bombing</a:t>
            </a:r>
          </a:p>
        </p:txBody>
      </p:sp>
      <p:grpSp>
        <p:nvGrpSpPr>
          <p:cNvPr id="8" name="Group 7" descr="A photograph of a zeppelin.">
            <a:extLst>
              <a:ext uri="{FF2B5EF4-FFF2-40B4-BE49-F238E27FC236}">
                <a16:creationId xmlns:a16="http://schemas.microsoft.com/office/drawing/2014/main" id="{82292926-240E-2F25-5ED3-97406D250165}"/>
              </a:ext>
            </a:extLst>
          </p:cNvPr>
          <p:cNvGrpSpPr/>
          <p:nvPr/>
        </p:nvGrpSpPr>
        <p:grpSpPr>
          <a:xfrm>
            <a:off x="457198" y="1419148"/>
            <a:ext cx="6588712" cy="4019704"/>
            <a:chOff x="457198" y="1419148"/>
            <a:chExt cx="6588712" cy="4019704"/>
          </a:xfrm>
        </p:grpSpPr>
        <p:pic>
          <p:nvPicPr>
            <p:cNvPr id="3" name="Picture 2">
              <a:extLst>
                <a:ext uri="{FF2B5EF4-FFF2-40B4-BE49-F238E27FC236}">
                  <a16:creationId xmlns:a16="http://schemas.microsoft.com/office/drawing/2014/main" id="{AAA5BE0C-F590-389C-A1A5-ABDBDC98153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94269" y="1419148"/>
              <a:ext cx="6551641" cy="4019704"/>
            </a:xfrm>
            <a:prstGeom prst="rect">
              <a:avLst/>
            </a:prstGeom>
            <a:ln w="28575">
              <a:solidFill>
                <a:schemeClr val="tx1"/>
              </a:solidFill>
            </a:ln>
          </p:spPr>
        </p:pic>
        <p:sp>
          <p:nvSpPr>
            <p:cNvPr id="6" name="TextBox 5">
              <a:extLst>
                <a:ext uri="{FF2B5EF4-FFF2-40B4-BE49-F238E27FC236}">
                  <a16:creationId xmlns:a16="http://schemas.microsoft.com/office/drawing/2014/main" id="{79949550-C423-D008-D0E5-D83EE9C73F0F}"/>
                </a:ext>
              </a:extLst>
            </p:cNvPr>
            <p:cNvSpPr txBox="1"/>
            <p:nvPr/>
          </p:nvSpPr>
          <p:spPr>
            <a:xfrm>
              <a:off x="457198" y="5208020"/>
              <a:ext cx="2535850" cy="230832"/>
            </a:xfrm>
            <a:prstGeom prst="rect">
              <a:avLst/>
            </a:prstGeom>
            <a:noFill/>
          </p:spPr>
          <p:txBody>
            <a:bodyPr wrap="square">
              <a:spAutoFit/>
            </a:bodyPr>
            <a:lstStyle/>
            <a:p>
              <a:r>
                <a:rPr lang="en-GB" sz="900" b="0" i="0" dirty="0">
                  <a:solidFill>
                    <a:schemeClr val="bg1">
                      <a:lumMod val="50000"/>
                    </a:schemeClr>
                  </a:solidFill>
                  <a:effectLst/>
                  <a:latin typeface="Nunito" panose="02000503000000000000" pitchFamily="2" charset="77"/>
                </a:rPr>
                <a:t>© Public Domain from Wikimedia Commons</a:t>
              </a:r>
              <a:endParaRPr lang="en-GB" sz="900" dirty="0">
                <a:solidFill>
                  <a:schemeClr val="bg1">
                    <a:lumMod val="50000"/>
                  </a:schemeClr>
                </a:solidFill>
                <a:latin typeface="Nunito" panose="02000503000000000000" pitchFamily="2" charset="77"/>
              </a:endParaRPr>
            </a:p>
          </p:txBody>
        </p:sp>
      </p:grpSp>
      <p:sp>
        <p:nvSpPr>
          <p:cNvPr id="9" name="TextBox 8">
            <a:extLst>
              <a:ext uri="{FF2B5EF4-FFF2-40B4-BE49-F238E27FC236}">
                <a16:creationId xmlns:a16="http://schemas.microsoft.com/office/drawing/2014/main" id="{0D4B5550-5F14-C24D-0025-2FB5B690B457}"/>
              </a:ext>
            </a:extLst>
          </p:cNvPr>
          <p:cNvSpPr txBox="1"/>
          <p:nvPr/>
        </p:nvSpPr>
        <p:spPr>
          <a:xfrm>
            <a:off x="7223840" y="1239035"/>
            <a:ext cx="4534930" cy="3378104"/>
          </a:xfrm>
          <a:prstGeom prst="rect">
            <a:avLst/>
          </a:prstGeom>
          <a:noFill/>
        </p:spPr>
        <p:txBody>
          <a:bodyPr wrap="square">
            <a:spAutoFit/>
          </a:bodyPr>
          <a:lstStyle/>
          <a:p>
            <a:pPr>
              <a:lnSpc>
                <a:spcPct val="150000"/>
              </a:lnSpc>
            </a:pPr>
            <a:r>
              <a:rPr lang="en-GB" sz="1600" dirty="0">
                <a:latin typeface="Linkpen 17a Print" panose="03050602060000000000" pitchFamily="66" charset="77"/>
              </a:rPr>
              <a:t>On the 1st of February 1916 a German Zeppelin air ship, which got lost on its way to Liverpool, mistakenly dropped its bombs on Derby.</a:t>
            </a:r>
          </a:p>
          <a:p>
            <a:pPr>
              <a:lnSpc>
                <a:spcPct val="150000"/>
              </a:lnSpc>
            </a:pPr>
            <a:endParaRPr lang="en-GB" sz="1600" dirty="0">
              <a:latin typeface="Linkpen 17a Print" panose="03050602060000000000" pitchFamily="66" charset="77"/>
            </a:endParaRPr>
          </a:p>
          <a:p>
            <a:pPr>
              <a:lnSpc>
                <a:spcPct val="150000"/>
              </a:lnSpc>
            </a:pPr>
            <a:r>
              <a:rPr lang="en-GB" sz="1600" dirty="0">
                <a:latin typeface="Linkpen 17a Print" panose="03050602060000000000" pitchFamily="66" charset="77"/>
              </a:rPr>
              <a:t>Some of the bombs fell harmlessly, but three fell on the </a:t>
            </a:r>
            <a:r>
              <a:rPr lang="en-GB" sz="1600" dirty="0" err="1">
                <a:latin typeface="Linkpen 17a Print" panose="03050602060000000000" pitchFamily="66" charset="77"/>
              </a:rPr>
              <a:t>Metalite</a:t>
            </a:r>
            <a:r>
              <a:rPr lang="en-GB" sz="1600" dirty="0">
                <a:latin typeface="Linkpen 17a Print" panose="03050602060000000000" pitchFamily="66" charset="77"/>
              </a:rPr>
              <a:t> lamp works on Graham Road, five landed on the Derby Carriage &amp; Wagon works and three incendiary bombs hit Fletcher’s Lace Mill on </a:t>
            </a:r>
            <a:r>
              <a:rPr lang="en-GB" sz="1600" dirty="0" err="1">
                <a:latin typeface="Linkpen 17a Print" panose="03050602060000000000" pitchFamily="66" charset="77"/>
              </a:rPr>
              <a:t>Osmaston</a:t>
            </a:r>
            <a:r>
              <a:rPr lang="en-GB" sz="1600" dirty="0">
                <a:latin typeface="Linkpen 17a Print" panose="03050602060000000000" pitchFamily="66" charset="77"/>
              </a:rPr>
              <a:t> Road.</a:t>
            </a:r>
          </a:p>
        </p:txBody>
      </p:sp>
      <p:sp>
        <p:nvSpPr>
          <p:cNvPr id="5" name="TextBox 4">
            <a:extLst>
              <a:ext uri="{FF2B5EF4-FFF2-40B4-BE49-F238E27FC236}">
                <a16:creationId xmlns:a16="http://schemas.microsoft.com/office/drawing/2014/main" id="{658C2166-FE5F-D7D7-0AA2-52F149A06C1F}"/>
              </a:ext>
            </a:extLst>
          </p:cNvPr>
          <p:cNvSpPr txBox="1"/>
          <p:nvPr/>
        </p:nvSpPr>
        <p:spPr>
          <a:xfrm>
            <a:off x="284205" y="5658661"/>
            <a:ext cx="11907793" cy="515526"/>
          </a:xfrm>
          <a:prstGeom prst="rect">
            <a:avLst/>
          </a:prstGeom>
          <a:noFill/>
        </p:spPr>
        <p:txBody>
          <a:bodyPr wrap="square">
            <a:spAutoFit/>
          </a:bodyPr>
          <a:lstStyle/>
          <a:p>
            <a:pPr algn="ctr">
              <a:lnSpc>
                <a:spcPct val="150000"/>
              </a:lnSpc>
            </a:pPr>
            <a:r>
              <a:rPr lang="en-GB" sz="2000" dirty="0">
                <a:latin typeface="Linkpen 17a Print" panose="03050602060000000000" pitchFamily="66" charset="77"/>
              </a:rPr>
              <a:t>Five people died during the bombing.</a:t>
            </a:r>
          </a:p>
        </p:txBody>
      </p:sp>
      <p:pic>
        <p:nvPicPr>
          <p:cNvPr id="2" name="Picture 1">
            <a:extLst>
              <a:ext uri="{FF2B5EF4-FFF2-40B4-BE49-F238E27FC236}">
                <a16:creationId xmlns:a16="http://schemas.microsoft.com/office/drawing/2014/main" id="{4AD56F15-2BC4-AE0B-AFD9-86DDBC6C3E5D}"/>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14383" y="5347252"/>
            <a:ext cx="1477616" cy="1509306"/>
          </a:xfrm>
          <a:prstGeom prst="rect">
            <a:avLst/>
          </a:prstGeom>
        </p:spPr>
      </p:pic>
    </p:spTree>
    <p:extLst>
      <p:ext uri="{BB962C8B-B14F-4D97-AF65-F5344CB8AC3E}">
        <p14:creationId xmlns:p14="http://schemas.microsoft.com/office/powerpoint/2010/main" val="389678516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fade">
                                      <p:cBhvr>
                                        <p:cTn id="11" dur="500"/>
                                        <p:tgtEl>
                                          <p:spTgt spid="9">
                                            <p:txEl>
                                              <p:pRg st="0" end="0"/>
                                            </p:txEl>
                                          </p:spTgt>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Effect transition="in" filter="fade">
                                      <p:cBhvr>
                                        <p:cTn id="19" dur="500"/>
                                        <p:tgtEl>
                                          <p:spTgt spid="9">
                                            <p:txEl>
                                              <p:pRg st="2" end="2"/>
                                            </p:tx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animEffect transition="in" filter="fade">
                                      <p:cBhvr>
                                        <p:cTn id="23"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uiExpand="1" build="allAtOnce"/>
      <p:bldP spid="5" grpId="0" uiExpand="1"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23E91C36-88FF-5DD3-E211-A91BCF492388}"/>
              </a:ext>
            </a:extLst>
          </p:cNvPr>
          <p:cNvSpPr>
            <a:spLocks noGrp="1"/>
          </p:cNvSpPr>
          <p:nvPr>
            <p:ph type="ctrTitle"/>
          </p:nvPr>
        </p:nvSpPr>
        <p:spPr>
          <a:xfrm>
            <a:off x="1524000" y="-1168003"/>
            <a:ext cx="9144000" cy="1025843"/>
          </a:xfrm>
        </p:spPr>
        <p:txBody>
          <a:bodyPr>
            <a:normAutofit/>
          </a:bodyPr>
          <a:lstStyle/>
          <a:p>
            <a:r>
              <a:rPr lang="en-US" dirty="0"/>
              <a:t>Heroes</a:t>
            </a:r>
          </a:p>
        </p:txBody>
      </p:sp>
      <p:sp>
        <p:nvSpPr>
          <p:cNvPr id="7" name="Title 1">
            <a:extLst>
              <a:ext uri="{FF2B5EF4-FFF2-40B4-BE49-F238E27FC236}">
                <a16:creationId xmlns:a16="http://schemas.microsoft.com/office/drawing/2014/main" id="{6C3089B8-7417-14F4-5015-5BCB3BBE57CE}"/>
              </a:ext>
            </a:extLst>
          </p:cNvPr>
          <p:cNvSpPr txBox="1">
            <a:spLocks/>
          </p:cNvSpPr>
          <p:nvPr/>
        </p:nvSpPr>
        <p:spPr>
          <a:xfrm>
            <a:off x="494269" y="545698"/>
            <a:ext cx="8676235" cy="739405"/>
          </a:xfrm>
          <a:prstGeom prst="rect">
            <a:avLst/>
          </a:prstGeom>
        </p:spPr>
        <p:txBody>
          <a:bodyPr vert="horz" lIns="91440" tIns="45720" rIns="91440" bIns="45720" rtlCol="0" anchor="b">
            <a:normAutofit fontScale="925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dirty="0">
                <a:ln w="12700">
                  <a:noFill/>
                </a:ln>
                <a:latin typeface="Superclarendon Rg" panose="02060605060000020003" pitchFamily="18" charset="77"/>
              </a:rPr>
              <a:t>Heroes</a:t>
            </a:r>
          </a:p>
        </p:txBody>
      </p:sp>
      <p:sp>
        <p:nvSpPr>
          <p:cNvPr id="9" name="TextBox 8">
            <a:extLst>
              <a:ext uri="{FF2B5EF4-FFF2-40B4-BE49-F238E27FC236}">
                <a16:creationId xmlns:a16="http://schemas.microsoft.com/office/drawing/2014/main" id="{0D4B5550-5F14-C24D-0025-2FB5B690B457}"/>
              </a:ext>
            </a:extLst>
          </p:cNvPr>
          <p:cNvSpPr txBox="1"/>
          <p:nvPr/>
        </p:nvSpPr>
        <p:spPr>
          <a:xfrm>
            <a:off x="494270" y="1408234"/>
            <a:ext cx="6728165" cy="888705"/>
          </a:xfrm>
          <a:prstGeom prst="rect">
            <a:avLst/>
          </a:prstGeom>
          <a:noFill/>
        </p:spPr>
        <p:txBody>
          <a:bodyPr wrap="square">
            <a:spAutoFit/>
          </a:bodyPr>
          <a:lstStyle/>
          <a:p>
            <a:pPr>
              <a:lnSpc>
                <a:spcPct val="150000"/>
              </a:lnSpc>
            </a:pPr>
            <a:r>
              <a:rPr lang="en-GB" dirty="0">
                <a:latin typeface="Linkpen 17a Print" panose="03050602060000000000" pitchFamily="66" charset="77"/>
              </a:rPr>
              <a:t>Five people from Derbyshire received Victoria Cross medals for bravery. Their names were:</a:t>
            </a:r>
          </a:p>
        </p:txBody>
      </p:sp>
      <p:sp>
        <p:nvSpPr>
          <p:cNvPr id="3" name="Title 1">
            <a:extLst>
              <a:ext uri="{FF2B5EF4-FFF2-40B4-BE49-F238E27FC236}">
                <a16:creationId xmlns:a16="http://schemas.microsoft.com/office/drawing/2014/main" id="{6485AD19-A057-7C3B-09DB-362EBE6B8262}"/>
              </a:ext>
            </a:extLst>
          </p:cNvPr>
          <p:cNvSpPr txBox="1">
            <a:spLocks/>
          </p:cNvSpPr>
          <p:nvPr/>
        </p:nvSpPr>
        <p:spPr>
          <a:xfrm>
            <a:off x="379642" y="2693773"/>
            <a:ext cx="6842793" cy="3139053"/>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r>
              <a:rPr lang="en-GB" sz="2200" dirty="0">
                <a:ln w="12700">
                  <a:noFill/>
                </a:ln>
                <a:solidFill>
                  <a:srgbClr val="B65379"/>
                </a:solidFill>
                <a:latin typeface="Superclarendon Rg" panose="02060605060000020003" pitchFamily="18" charset="77"/>
              </a:rPr>
              <a:t>Corporal Fred Greaves VC</a:t>
            </a:r>
          </a:p>
          <a:p>
            <a:pPr>
              <a:lnSpc>
                <a:spcPct val="100000"/>
              </a:lnSpc>
            </a:pPr>
            <a:endParaRPr lang="en-GB" sz="2200" dirty="0">
              <a:ln w="12700">
                <a:noFill/>
              </a:ln>
              <a:solidFill>
                <a:srgbClr val="B65379"/>
              </a:solidFill>
              <a:latin typeface="Superclarendon Rg" panose="02060605060000020003" pitchFamily="18" charset="77"/>
            </a:endParaRPr>
          </a:p>
          <a:p>
            <a:pPr>
              <a:lnSpc>
                <a:spcPct val="100000"/>
              </a:lnSpc>
            </a:pPr>
            <a:r>
              <a:rPr lang="en-GB" sz="2200" dirty="0">
                <a:ln w="12700">
                  <a:noFill/>
                </a:ln>
                <a:solidFill>
                  <a:srgbClr val="B65379"/>
                </a:solidFill>
                <a:latin typeface="Superclarendon Rg" panose="02060605060000020003" pitchFamily="18" charset="77"/>
              </a:rPr>
              <a:t>Bombardier Charles Edwin Stone VC</a:t>
            </a:r>
          </a:p>
          <a:p>
            <a:pPr>
              <a:lnSpc>
                <a:spcPct val="100000"/>
              </a:lnSpc>
            </a:pPr>
            <a:endParaRPr lang="en-GB" sz="2200" dirty="0">
              <a:ln w="12700">
                <a:noFill/>
              </a:ln>
              <a:solidFill>
                <a:srgbClr val="B65379"/>
              </a:solidFill>
              <a:latin typeface="Superclarendon Rg" panose="02060605060000020003" pitchFamily="18" charset="77"/>
            </a:endParaRPr>
          </a:p>
          <a:p>
            <a:pPr>
              <a:lnSpc>
                <a:spcPct val="100000"/>
              </a:lnSpc>
            </a:pPr>
            <a:r>
              <a:rPr lang="en-GB" sz="2200" dirty="0">
                <a:ln w="12700">
                  <a:noFill/>
                </a:ln>
                <a:solidFill>
                  <a:srgbClr val="B65379"/>
                </a:solidFill>
                <a:latin typeface="Superclarendon Rg" panose="02060605060000020003" pitchFamily="18" charset="77"/>
              </a:rPr>
              <a:t>Sergeant William Gregg VC</a:t>
            </a:r>
          </a:p>
          <a:p>
            <a:pPr>
              <a:lnSpc>
                <a:spcPct val="100000"/>
              </a:lnSpc>
            </a:pPr>
            <a:endParaRPr lang="en-GB" sz="2200" dirty="0">
              <a:ln w="12700">
                <a:noFill/>
              </a:ln>
              <a:solidFill>
                <a:srgbClr val="B65379"/>
              </a:solidFill>
              <a:latin typeface="Superclarendon Rg" panose="02060605060000020003" pitchFamily="18" charset="77"/>
            </a:endParaRPr>
          </a:p>
          <a:p>
            <a:pPr>
              <a:lnSpc>
                <a:spcPct val="100000"/>
              </a:lnSpc>
            </a:pPr>
            <a:r>
              <a:rPr lang="en-GB" sz="2200" dirty="0">
                <a:ln w="12700">
                  <a:noFill/>
                </a:ln>
                <a:solidFill>
                  <a:srgbClr val="B65379"/>
                </a:solidFill>
                <a:latin typeface="Superclarendon Rg" panose="02060605060000020003" pitchFamily="18" charset="77"/>
              </a:rPr>
              <a:t>Private Jacob Rivers VC</a:t>
            </a:r>
          </a:p>
          <a:p>
            <a:pPr>
              <a:lnSpc>
                <a:spcPct val="100000"/>
              </a:lnSpc>
            </a:pPr>
            <a:endParaRPr lang="en-GB" sz="2200" dirty="0">
              <a:ln w="12700">
                <a:noFill/>
              </a:ln>
              <a:solidFill>
                <a:srgbClr val="B65379"/>
              </a:solidFill>
              <a:latin typeface="Superclarendon Rg" panose="02060605060000020003" pitchFamily="18" charset="77"/>
            </a:endParaRPr>
          </a:p>
          <a:p>
            <a:pPr>
              <a:lnSpc>
                <a:spcPct val="100000"/>
              </a:lnSpc>
            </a:pPr>
            <a:r>
              <a:rPr lang="en-GB" sz="2200" dirty="0">
                <a:ln w="12700">
                  <a:noFill/>
                </a:ln>
                <a:solidFill>
                  <a:srgbClr val="B65379"/>
                </a:solidFill>
                <a:latin typeface="Superclarendon Rg" panose="02060605060000020003" pitchFamily="18" charset="77"/>
              </a:rPr>
              <a:t>Brigadier Charles Edward Hudson VC</a:t>
            </a:r>
          </a:p>
        </p:txBody>
      </p:sp>
      <p:pic>
        <p:nvPicPr>
          <p:cNvPr id="4" name="Picture 3" descr="A hand holding out a Victoria Cross medal. It is a dull golden cross held up by a crimson ribbon.">
            <a:extLst>
              <a:ext uri="{FF2B5EF4-FFF2-40B4-BE49-F238E27FC236}">
                <a16:creationId xmlns:a16="http://schemas.microsoft.com/office/drawing/2014/main" id="{88FEFE1E-A96B-EED6-3920-332FD58BB42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7411204" y="271849"/>
            <a:ext cx="4511489" cy="6326659"/>
          </a:xfrm>
          <a:prstGeom prst="rect">
            <a:avLst/>
          </a:prstGeom>
          <a:ln w="19050">
            <a:solidFill>
              <a:schemeClr val="tx1"/>
            </a:solidFill>
          </a:ln>
        </p:spPr>
      </p:pic>
      <p:pic>
        <p:nvPicPr>
          <p:cNvPr id="2" name="Picture 1">
            <a:extLst>
              <a:ext uri="{FF2B5EF4-FFF2-40B4-BE49-F238E27FC236}">
                <a16:creationId xmlns:a16="http://schemas.microsoft.com/office/drawing/2014/main" id="{4AD56F15-2BC4-AE0B-AFD9-86DDBC6C3E5D}"/>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14383" y="5347252"/>
            <a:ext cx="1477616" cy="1509306"/>
          </a:xfrm>
          <a:prstGeom prst="rect">
            <a:avLst/>
          </a:prstGeom>
        </p:spPr>
      </p:pic>
      <p:sp>
        <p:nvSpPr>
          <p:cNvPr id="5" name="TextBox 4">
            <a:extLst>
              <a:ext uri="{FF2B5EF4-FFF2-40B4-BE49-F238E27FC236}">
                <a16:creationId xmlns:a16="http://schemas.microsoft.com/office/drawing/2014/main" id="{4F5B5EBE-2D38-84A9-6E8C-ACB8913F2B0D}"/>
              </a:ext>
            </a:extLst>
          </p:cNvPr>
          <p:cNvSpPr txBox="1"/>
          <p:nvPr/>
        </p:nvSpPr>
        <p:spPr>
          <a:xfrm>
            <a:off x="7386490" y="6367676"/>
            <a:ext cx="2535850" cy="230832"/>
          </a:xfrm>
          <a:prstGeom prst="rect">
            <a:avLst/>
          </a:prstGeom>
          <a:noFill/>
        </p:spPr>
        <p:txBody>
          <a:bodyPr wrap="square">
            <a:spAutoFit/>
          </a:bodyPr>
          <a:lstStyle/>
          <a:p>
            <a:r>
              <a:rPr lang="en-GB" sz="900" b="0" i="0" dirty="0">
                <a:solidFill>
                  <a:schemeClr val="bg1">
                    <a:lumMod val="50000"/>
                  </a:schemeClr>
                </a:solidFill>
                <a:effectLst/>
                <a:latin typeface="Nunito" panose="02000503000000000000" pitchFamily="2" charset="77"/>
              </a:rPr>
              <a:t>© Public Domain from Wikimedia Commons</a:t>
            </a:r>
            <a:endParaRPr lang="en-GB" sz="900" dirty="0">
              <a:solidFill>
                <a:schemeClr val="bg1">
                  <a:lumMod val="50000"/>
                </a:schemeClr>
              </a:solidFill>
              <a:latin typeface="Nunito" panose="02000503000000000000" pitchFamily="2" charset="77"/>
            </a:endParaRPr>
          </a:p>
        </p:txBody>
      </p:sp>
    </p:spTree>
    <p:extLst>
      <p:ext uri="{BB962C8B-B14F-4D97-AF65-F5344CB8AC3E}">
        <p14:creationId xmlns:p14="http://schemas.microsoft.com/office/powerpoint/2010/main" val="37778872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fade">
                                      <p:cBhvr>
                                        <p:cTn id="11" dur="500"/>
                                        <p:tgtEl>
                                          <p:spTgt spid="9">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uiExpand="1" build="allAtOnce"/>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6" name="Title 15">
            <a:extLst>
              <a:ext uri="{FF2B5EF4-FFF2-40B4-BE49-F238E27FC236}">
                <a16:creationId xmlns:a16="http://schemas.microsoft.com/office/drawing/2014/main" id="{23E91C36-88FF-5DD3-E211-A91BCF492388}"/>
              </a:ext>
            </a:extLst>
          </p:cNvPr>
          <p:cNvSpPr>
            <a:spLocks noGrp="1"/>
          </p:cNvSpPr>
          <p:nvPr>
            <p:ph type="ctrTitle"/>
          </p:nvPr>
        </p:nvSpPr>
        <p:spPr>
          <a:xfrm>
            <a:off x="1524000" y="-1168003"/>
            <a:ext cx="9144000" cy="1025843"/>
          </a:xfrm>
        </p:spPr>
        <p:txBody>
          <a:bodyPr>
            <a:normAutofit/>
          </a:bodyPr>
          <a:lstStyle/>
          <a:p>
            <a:r>
              <a:rPr lang="en-US" dirty="0"/>
              <a:t>The End of World War 1</a:t>
            </a:r>
          </a:p>
        </p:txBody>
      </p:sp>
      <p:sp>
        <p:nvSpPr>
          <p:cNvPr id="7" name="Title 1">
            <a:extLst>
              <a:ext uri="{FF2B5EF4-FFF2-40B4-BE49-F238E27FC236}">
                <a16:creationId xmlns:a16="http://schemas.microsoft.com/office/drawing/2014/main" id="{6C3089B8-7417-14F4-5015-5BCB3BBE57CE}"/>
              </a:ext>
            </a:extLst>
          </p:cNvPr>
          <p:cNvSpPr txBox="1">
            <a:spLocks/>
          </p:cNvSpPr>
          <p:nvPr/>
        </p:nvSpPr>
        <p:spPr>
          <a:xfrm>
            <a:off x="494271" y="451873"/>
            <a:ext cx="7377520"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dirty="0">
                <a:ln w="12700">
                  <a:noFill/>
                </a:ln>
                <a:latin typeface="Superclarendon Rg" panose="02060605060000020003" pitchFamily="18" charset="77"/>
              </a:rPr>
              <a:t>The End of World War 1</a:t>
            </a:r>
          </a:p>
        </p:txBody>
      </p:sp>
      <p:sp>
        <p:nvSpPr>
          <p:cNvPr id="9" name="TextBox 8">
            <a:extLst>
              <a:ext uri="{FF2B5EF4-FFF2-40B4-BE49-F238E27FC236}">
                <a16:creationId xmlns:a16="http://schemas.microsoft.com/office/drawing/2014/main" id="{0D4B5550-5F14-C24D-0025-2FB5B690B457}"/>
              </a:ext>
            </a:extLst>
          </p:cNvPr>
          <p:cNvSpPr txBox="1"/>
          <p:nvPr/>
        </p:nvSpPr>
        <p:spPr>
          <a:xfrm>
            <a:off x="494271" y="1408234"/>
            <a:ext cx="5893278" cy="4628190"/>
          </a:xfrm>
          <a:prstGeom prst="rect">
            <a:avLst/>
          </a:prstGeom>
          <a:noFill/>
        </p:spPr>
        <p:txBody>
          <a:bodyPr wrap="square">
            <a:spAutoFit/>
          </a:bodyPr>
          <a:lstStyle/>
          <a:p>
            <a:pPr>
              <a:lnSpc>
                <a:spcPct val="150000"/>
              </a:lnSpc>
            </a:pPr>
            <a:r>
              <a:rPr lang="en-GB" dirty="0">
                <a:latin typeface="Linkpen 17a Print" panose="03050602060000000000" pitchFamily="66" charset="77"/>
              </a:rPr>
              <a:t>The end of World War 1 was a significant moment that brought relief and hope for a better future. After four long years of fighting, the war finally came to an end on November the 11th, 1918. </a:t>
            </a:r>
          </a:p>
          <a:p>
            <a:pPr>
              <a:lnSpc>
                <a:spcPct val="150000"/>
              </a:lnSpc>
            </a:pPr>
            <a:endParaRPr lang="en-GB" dirty="0">
              <a:latin typeface="Linkpen 17a Print" panose="03050602060000000000" pitchFamily="66" charset="77"/>
            </a:endParaRPr>
          </a:p>
          <a:p>
            <a:pPr>
              <a:lnSpc>
                <a:spcPct val="150000"/>
              </a:lnSpc>
            </a:pPr>
            <a:r>
              <a:rPr lang="en-GB" dirty="0">
                <a:latin typeface="Linkpen 17a Print" panose="03050602060000000000" pitchFamily="66" charset="77"/>
              </a:rPr>
              <a:t>This day is now known as Remembrance Day. It marked the agreement between the warring countries to stop fighting. People all over Derby rejoiced and celebrated the end of the war.</a:t>
            </a:r>
          </a:p>
        </p:txBody>
      </p:sp>
      <p:pic>
        <p:nvPicPr>
          <p:cNvPr id="3" name="Picture 2" descr="A photograph of a Daily Mail newspaper with the headline 'It's Over!'.">
            <a:extLst>
              <a:ext uri="{FF2B5EF4-FFF2-40B4-BE49-F238E27FC236}">
                <a16:creationId xmlns:a16="http://schemas.microsoft.com/office/drawing/2014/main" id="{7D51CE71-0CB9-20A2-97B8-3817FAAA2620}"/>
              </a:ext>
              <a:ext uri="{C183D7F6-B498-43B3-948B-1728B52AA6E4}">
                <adec:decorative xmlns:adec="http://schemas.microsoft.com/office/drawing/2017/decorative" val="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904383" y="1442"/>
            <a:ext cx="5287617" cy="6856558"/>
          </a:xfrm>
          <a:prstGeom prst="rect">
            <a:avLst/>
          </a:prstGeom>
        </p:spPr>
      </p:pic>
      <p:pic>
        <p:nvPicPr>
          <p:cNvPr id="2" name="Picture 1">
            <a:extLst>
              <a:ext uri="{FF2B5EF4-FFF2-40B4-BE49-F238E27FC236}">
                <a16:creationId xmlns:a16="http://schemas.microsoft.com/office/drawing/2014/main" id="{4AD56F15-2BC4-AE0B-AFD9-86DDBC6C3E5D}"/>
              </a:ext>
              <a:ext uri="{C183D7F6-B498-43B3-948B-1728B52AA6E4}">
                <adec:decorative xmlns:adec="http://schemas.microsoft.com/office/drawing/2017/decorative" val="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0714383" y="5347252"/>
            <a:ext cx="1477616" cy="1509306"/>
          </a:xfrm>
          <a:prstGeom prst="rect">
            <a:avLst/>
          </a:prstGeom>
        </p:spPr>
      </p:pic>
    </p:spTree>
    <p:extLst>
      <p:ext uri="{BB962C8B-B14F-4D97-AF65-F5344CB8AC3E}">
        <p14:creationId xmlns:p14="http://schemas.microsoft.com/office/powerpoint/2010/main" val="62537264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xEl>
                                              <p:pRg st="0" end="0"/>
                                            </p:txEl>
                                          </p:spTgt>
                                        </p:tgtEl>
                                        <p:attrNameLst>
                                          <p:attrName>style.visibility</p:attrName>
                                        </p:attrNameLst>
                                      </p:cBhvr>
                                      <p:to>
                                        <p:strVal val="visible"/>
                                      </p:to>
                                    </p:set>
                                    <p:animEffect transition="in" filter="fade">
                                      <p:cBhvr>
                                        <p:cTn id="11" dur="500"/>
                                        <p:tgtEl>
                                          <p:spTgt spid="9">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Effect transition="in" filter="fade">
                                      <p:cBhvr>
                                        <p:cTn id="15"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uiExpand="1" build="allAtOnce"/>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264</TotalTime>
  <Words>2098</Words>
  <Application>Microsoft Office PowerPoint</Application>
  <PresentationFormat>Widescreen</PresentationFormat>
  <Paragraphs>173</Paragraphs>
  <Slides>25</Slides>
  <Notes>25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25</vt:i4>
      </vt:variant>
    </vt:vector>
  </HeadingPairs>
  <TitlesOfParts>
    <vt:vector size="33" baseType="lpstr">
      <vt:lpstr>Aptos</vt:lpstr>
      <vt:lpstr>Arial</vt:lpstr>
      <vt:lpstr>Nunito</vt:lpstr>
      <vt:lpstr>Superclarendon Rg</vt:lpstr>
      <vt:lpstr>Calibri</vt:lpstr>
      <vt:lpstr>Calibri Light</vt:lpstr>
      <vt:lpstr>Linkpen 17a Print</vt:lpstr>
      <vt:lpstr>Office Theme</vt:lpstr>
      <vt:lpstr>Derby at War</vt:lpstr>
      <vt:lpstr>World War 1</vt:lpstr>
      <vt:lpstr>Great Britain Declares War on Germany</vt:lpstr>
      <vt:lpstr>Get involved</vt:lpstr>
      <vt:lpstr>Soldiers from Derby</vt:lpstr>
      <vt:lpstr>Supporting the War Effort</vt:lpstr>
      <vt:lpstr>Bombing</vt:lpstr>
      <vt:lpstr>Heroes</vt:lpstr>
      <vt:lpstr>The End of World War 1</vt:lpstr>
      <vt:lpstr>Today</vt:lpstr>
      <vt:lpstr>The Midland Railway Memorial</vt:lpstr>
      <vt:lpstr>World War 2</vt:lpstr>
      <vt:lpstr>Axis Powers</vt:lpstr>
      <vt:lpstr>Britain’s Role</vt:lpstr>
      <vt:lpstr>War declared</vt:lpstr>
      <vt:lpstr>Evacuating children</vt:lpstr>
      <vt:lpstr>Children</vt:lpstr>
      <vt:lpstr>First 8 months</vt:lpstr>
      <vt:lpstr>Phoney War</vt:lpstr>
      <vt:lpstr>Air raid shelters</vt:lpstr>
      <vt:lpstr>The Sherwood Foresters and Derbyshire Yeomanry</vt:lpstr>
      <vt:lpstr>Factories</vt:lpstr>
      <vt:lpstr>Rolls Royce</vt:lpstr>
      <vt:lpstr>War is Over</vt:lpstr>
      <vt:lpstr>1945</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Catherine McHarg</cp:lastModifiedBy>
  <cp:revision>33</cp:revision>
  <dcterms:created xsi:type="dcterms:W3CDTF">2022-12-09T08:02:53Z</dcterms:created>
  <dcterms:modified xsi:type="dcterms:W3CDTF">2024-07-29T16:11:20Z</dcterms:modified>
</cp:coreProperties>
</file>