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Lst>
  <p:sldSz cx="12192000" cy="6858000"/>
  <p:notesSz cx="6858000" cy="9144000"/>
  <p:embeddedFontLst>
    <p:embeddedFont>
      <p:font typeface="Aptos" panose="020B0004020202020204" pitchFamily="34" charset="0"/>
      <p:regular r:id="rId15"/>
      <p:bold r:id="rId16"/>
      <p:italic r:id="rId17"/>
    </p:embeddedFon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Nunito" panose="00000500000000000000" pitchFamily="2"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7335E5-CDDE-40E4-A345-98AAA890077B}" v="8" dt="2024-07-09T07:39:28.8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40"/>
    <p:restoredTop sz="96327"/>
  </p:normalViewPr>
  <p:slideViewPr>
    <p:cSldViewPr snapToGrid="0">
      <p:cViewPr varScale="1">
        <p:scale>
          <a:sx n="105" d="100"/>
          <a:sy n="105" d="100"/>
        </p:scale>
        <p:origin x="1050"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67335E5-CDDE-40E4-A345-98AAA890077B}"/>
    <pc:docChg chg="custSel modSld">
      <pc:chgData name="McHarg, Catherine" userId="88b8f76c-9ae3-4745-88eb-fe0667a22af5" providerId="ADAL" clId="{067335E5-CDDE-40E4-A345-98AAA890077B}" dt="2024-07-09T07:39:28.868" v="9" actId="20577"/>
      <pc:docMkLst>
        <pc:docMk/>
      </pc:docMkLst>
      <pc:sldChg chg="modSp mod">
        <pc:chgData name="McHarg, Catherine" userId="88b8f76c-9ae3-4745-88eb-fe0667a22af5" providerId="ADAL" clId="{067335E5-CDDE-40E4-A345-98AAA890077B}" dt="2024-07-09T07:36:14.979" v="1" actId="27636"/>
        <pc:sldMkLst>
          <pc:docMk/>
          <pc:sldMk cId="1996384892" sldId="257"/>
        </pc:sldMkLst>
        <pc:spChg chg="mod">
          <ac:chgData name="McHarg, Catherine" userId="88b8f76c-9ae3-4745-88eb-fe0667a22af5" providerId="ADAL" clId="{067335E5-CDDE-40E4-A345-98AAA890077B}" dt="2024-07-09T07:36:14.979" v="1" actId="27636"/>
          <ac:spMkLst>
            <pc:docMk/>
            <pc:sldMk cId="1996384892" sldId="257"/>
            <ac:spMk id="7" creationId="{FDDBC060-5630-C01E-116B-D4217BCDCE5F}"/>
          </ac:spMkLst>
        </pc:spChg>
        <pc:spChg chg="mod">
          <ac:chgData name="McHarg, Catherine" userId="88b8f76c-9ae3-4745-88eb-fe0667a22af5" providerId="ADAL" clId="{067335E5-CDDE-40E4-A345-98AAA890077B}" dt="2024-07-09T07:36:14.947" v="0" actId="20577"/>
          <ac:spMkLst>
            <pc:docMk/>
            <pc:sldMk cId="1996384892" sldId="257"/>
            <ac:spMk id="14" creationId="{194A877C-20D9-5060-5339-E752E2C6597D}"/>
          </ac:spMkLst>
        </pc:spChg>
      </pc:sldChg>
      <pc:sldChg chg="modSp">
        <pc:chgData name="McHarg, Catherine" userId="88b8f76c-9ae3-4745-88eb-fe0667a22af5" providerId="ADAL" clId="{067335E5-CDDE-40E4-A345-98AAA890077B}" dt="2024-07-09T07:36:57.790" v="5" actId="20577"/>
        <pc:sldMkLst>
          <pc:docMk/>
          <pc:sldMk cId="3326916534" sldId="260"/>
        </pc:sldMkLst>
        <pc:spChg chg="mod">
          <ac:chgData name="McHarg, Catherine" userId="88b8f76c-9ae3-4745-88eb-fe0667a22af5" providerId="ADAL" clId="{067335E5-CDDE-40E4-A345-98AAA890077B}" dt="2024-07-09T07:36:37.588" v="2" actId="20577"/>
          <ac:spMkLst>
            <pc:docMk/>
            <pc:sldMk cId="3326916534" sldId="260"/>
            <ac:spMk id="2" creationId="{6DE24FBC-152E-F428-EBE3-B7CF61FFA692}"/>
          </ac:spMkLst>
        </pc:spChg>
        <pc:spChg chg="mod">
          <ac:chgData name="McHarg, Catherine" userId="88b8f76c-9ae3-4745-88eb-fe0667a22af5" providerId="ADAL" clId="{067335E5-CDDE-40E4-A345-98AAA890077B}" dt="2024-07-09T07:36:53.481" v="4" actId="20577"/>
          <ac:spMkLst>
            <pc:docMk/>
            <pc:sldMk cId="3326916534" sldId="260"/>
            <ac:spMk id="3" creationId="{08BA6C06-BA12-EBCD-01AB-AFD6C13FAD6E}"/>
          </ac:spMkLst>
        </pc:spChg>
        <pc:spChg chg="mod">
          <ac:chgData name="McHarg, Catherine" userId="88b8f76c-9ae3-4745-88eb-fe0667a22af5" providerId="ADAL" clId="{067335E5-CDDE-40E4-A345-98AAA890077B}" dt="2024-07-09T07:36:57.790" v="5" actId="20577"/>
          <ac:spMkLst>
            <pc:docMk/>
            <pc:sldMk cId="3326916534" sldId="260"/>
            <ac:spMk id="4" creationId="{B02111EB-A122-5ECA-4002-D78E0392628F}"/>
          </ac:spMkLst>
        </pc:spChg>
      </pc:sldChg>
      <pc:sldChg chg="modSp mod">
        <pc:chgData name="McHarg, Catherine" userId="88b8f76c-9ae3-4745-88eb-fe0667a22af5" providerId="ADAL" clId="{067335E5-CDDE-40E4-A345-98AAA890077B}" dt="2024-07-09T07:39:08.634" v="8" actId="20577"/>
        <pc:sldMkLst>
          <pc:docMk/>
          <pc:sldMk cId="1068718714" sldId="266"/>
        </pc:sldMkLst>
        <pc:spChg chg="mod">
          <ac:chgData name="McHarg, Catherine" userId="88b8f76c-9ae3-4745-88eb-fe0667a22af5" providerId="ADAL" clId="{067335E5-CDDE-40E4-A345-98AAA890077B}" dt="2024-07-09T07:38:53.676" v="7" actId="20577"/>
          <ac:spMkLst>
            <pc:docMk/>
            <pc:sldMk cId="1068718714" sldId="266"/>
            <ac:spMk id="2" creationId="{43EC4457-77DB-5E52-ABD7-7678AFB4986E}"/>
          </ac:spMkLst>
        </pc:spChg>
        <pc:spChg chg="mod">
          <ac:chgData name="McHarg, Catherine" userId="88b8f76c-9ae3-4745-88eb-fe0667a22af5" providerId="ADAL" clId="{067335E5-CDDE-40E4-A345-98AAA890077B}" dt="2024-07-09T07:39:08.634" v="8" actId="20577"/>
          <ac:spMkLst>
            <pc:docMk/>
            <pc:sldMk cId="1068718714" sldId="266"/>
            <ac:spMk id="4" creationId="{5A13928C-C001-C4B4-B935-90004ECB3BAD}"/>
          </ac:spMkLst>
        </pc:spChg>
      </pc:sldChg>
      <pc:sldChg chg="modSp">
        <pc:chgData name="McHarg, Catherine" userId="88b8f76c-9ae3-4745-88eb-fe0667a22af5" providerId="ADAL" clId="{067335E5-CDDE-40E4-A345-98AAA890077B}" dt="2024-07-09T07:39:28.868" v="9" actId="20577"/>
        <pc:sldMkLst>
          <pc:docMk/>
          <pc:sldMk cId="1557099533" sldId="267"/>
        </pc:sldMkLst>
        <pc:spChg chg="mod">
          <ac:chgData name="McHarg, Catherine" userId="88b8f76c-9ae3-4745-88eb-fe0667a22af5" providerId="ADAL" clId="{067335E5-CDDE-40E4-A345-98AAA890077B}" dt="2024-07-09T07:39:28.868" v="9" actId="20577"/>
          <ac:spMkLst>
            <pc:docMk/>
            <pc:sldMk cId="1557099533" sldId="267"/>
            <ac:spMk id="3" creationId="{3628B3E7-5D65-94B6-5ACB-E14A99A60F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2.jpe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0D8BA8-FDB6-BFC5-E9E7-B19F5520433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Invaders In Huddersfield</a:t>
            </a:r>
          </a:p>
        </p:txBody>
      </p:sp>
      <p:pic>
        <p:nvPicPr>
          <p:cNvPr id="9" name="Picture 8" descr="A title that reads 'Invaders in Huddersfield'. Behind it is a background of a coloured illustration of a wooden Roman spiked fort wall. ">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0B96FB5-4068-46CD-BC61-C15B2A8F076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King William</a:t>
            </a:r>
          </a:p>
        </p:txBody>
      </p:sp>
      <p:pic>
        <p:nvPicPr>
          <p:cNvPr id="8" name="Picture 7" descr="An illustration of a red and gold crown. ">
            <a:extLst>
              <a:ext uri="{FF2B5EF4-FFF2-40B4-BE49-F238E27FC236}">
                <a16:creationId xmlns:a16="http://schemas.microsoft.com/office/drawing/2014/main" id="{4BBCEB8E-E675-87EE-1316-86AAE12F96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178031">
            <a:off x="341635" y="166419"/>
            <a:ext cx="1476745" cy="1010405"/>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1394355" y="634500"/>
            <a:ext cx="523794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King William</a:t>
            </a:r>
          </a:p>
        </p:txBody>
      </p:sp>
      <p:grpSp>
        <p:nvGrpSpPr>
          <p:cNvPr id="12" name="Group 11" descr="A photograph of a map of the Huddersfield District . The shaded parts are those that were devastated in 1069. ">
            <a:extLst>
              <a:ext uri="{FF2B5EF4-FFF2-40B4-BE49-F238E27FC236}">
                <a16:creationId xmlns:a16="http://schemas.microsoft.com/office/drawing/2014/main" id="{8AE57142-DAC2-C8DF-E98A-D2B6EB94D393}"/>
              </a:ext>
            </a:extLst>
          </p:cNvPr>
          <p:cNvGrpSpPr/>
          <p:nvPr/>
        </p:nvGrpSpPr>
        <p:grpSpPr>
          <a:xfrm>
            <a:off x="698261" y="1529748"/>
            <a:ext cx="6468129" cy="4286570"/>
            <a:chOff x="530706" y="1546343"/>
            <a:chExt cx="7073223" cy="4687580"/>
          </a:xfrm>
        </p:grpSpPr>
        <p:pic>
          <p:nvPicPr>
            <p:cNvPr id="9" name="Picture 8" descr="A photograph of a map of the Huddersfield District . The shaded parts are those that were devastated in 1069. ">
              <a:extLst>
                <a:ext uri="{FF2B5EF4-FFF2-40B4-BE49-F238E27FC236}">
                  <a16:creationId xmlns:a16="http://schemas.microsoft.com/office/drawing/2014/main" id="{EFB53442-E439-02F4-CAF7-E57A1CF2C0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06" y="1546343"/>
              <a:ext cx="6691431" cy="4519962"/>
            </a:xfrm>
            <a:prstGeom prst="rect">
              <a:avLst/>
            </a:prstGeom>
            <a:ln w="25400">
              <a:solidFill>
                <a:schemeClr val="tx1"/>
              </a:solidFill>
            </a:ln>
          </p:spPr>
        </p:pic>
        <p:sp>
          <p:nvSpPr>
            <p:cNvPr id="10" name="TextBox 9">
              <a:extLst>
                <a:ext uri="{FF2B5EF4-FFF2-40B4-BE49-F238E27FC236}">
                  <a16:creationId xmlns:a16="http://schemas.microsoft.com/office/drawing/2014/main" id="{DA41A75D-EF3F-33C8-72AA-1057C01905C9}"/>
                </a:ext>
              </a:extLst>
            </p:cNvPr>
            <p:cNvSpPr txBox="1"/>
            <p:nvPr/>
          </p:nvSpPr>
          <p:spPr>
            <a:xfrm>
              <a:off x="6490161" y="6019360"/>
              <a:ext cx="1113768" cy="214563"/>
            </a:xfrm>
            <a:prstGeom prst="rect">
              <a:avLst/>
            </a:prstGeom>
            <a:noFill/>
          </p:spPr>
          <p:txBody>
            <a:bodyPr wrap="square">
              <a:spAutoFit/>
            </a:bodyPr>
            <a:lstStyle/>
            <a:p>
              <a:pPr>
                <a:lnSpc>
                  <a:spcPct val="150000"/>
                </a:lnSpc>
              </a:pPr>
              <a:r>
                <a:rPr lang="en-GB" sz="600" dirty="0">
                  <a:solidFill>
                    <a:schemeClr val="bg1">
                      <a:lumMod val="75000"/>
                    </a:schemeClr>
                  </a:solidFill>
                  <a:latin typeface="Nunito" panose="02000503000000000000" pitchFamily="2" charset="77"/>
                </a:rPr>
                <a:t>©</a:t>
              </a:r>
              <a:r>
                <a:rPr lang="en-GB" sz="600" dirty="0" err="1">
                  <a:solidFill>
                    <a:schemeClr val="bg1">
                      <a:lumMod val="75000"/>
                    </a:schemeClr>
                  </a:solidFill>
                  <a:latin typeface="Nunito" panose="02000503000000000000" pitchFamily="2" charset="77"/>
                </a:rPr>
                <a:t>kirkleescousins</a:t>
              </a:r>
              <a:endParaRPr lang="en-GB" sz="600" dirty="0">
                <a:solidFill>
                  <a:schemeClr val="bg1">
                    <a:lumMod val="75000"/>
                  </a:schemeClr>
                </a:solidFill>
                <a:latin typeface="Nunito" panose="02000503000000000000" pitchFamily="2" charset="77"/>
              </a:endParaRPr>
            </a:p>
          </p:txBody>
        </p:sp>
      </p:grpSp>
      <p:sp>
        <p:nvSpPr>
          <p:cNvPr id="2" name="TextBox 1">
            <a:extLst>
              <a:ext uri="{FF2B5EF4-FFF2-40B4-BE49-F238E27FC236}">
                <a16:creationId xmlns:a16="http://schemas.microsoft.com/office/drawing/2014/main" id="{FE3C6518-0C97-9888-EFDD-97CD2787D4E2}"/>
              </a:ext>
            </a:extLst>
          </p:cNvPr>
          <p:cNvSpPr txBox="1"/>
          <p:nvPr/>
        </p:nvSpPr>
        <p:spPr>
          <a:xfrm>
            <a:off x="7230478" y="612324"/>
            <a:ext cx="426326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William the Conqueror took control of England, he had a difficult time establishing himself as King in the north of the country.</a:t>
            </a:r>
          </a:p>
        </p:txBody>
      </p:sp>
      <p:sp>
        <p:nvSpPr>
          <p:cNvPr id="3" name="TextBox 2">
            <a:extLst>
              <a:ext uri="{FF2B5EF4-FFF2-40B4-BE49-F238E27FC236}">
                <a16:creationId xmlns:a16="http://schemas.microsoft.com/office/drawing/2014/main" id="{3628B3E7-5D65-94B6-5ACB-E14A99A60F9B}"/>
              </a:ext>
            </a:extLst>
          </p:cNvPr>
          <p:cNvSpPr txBox="1"/>
          <p:nvPr/>
        </p:nvSpPr>
        <p:spPr>
          <a:xfrm>
            <a:off x="7230478" y="2254326"/>
            <a:ext cx="423921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an act called the ‘</a:t>
            </a:r>
            <a:r>
              <a:rPr lang="en-GB" sz="1500">
                <a:latin typeface="Linkpen 17a Print" panose="03050602060000000000" pitchFamily="66" charset="77"/>
              </a:rPr>
              <a:t>harrying’, </a:t>
            </a:r>
            <a:r>
              <a:rPr lang="en-GB" sz="1500" dirty="0">
                <a:latin typeface="Linkpen 17a Print" panose="03050602060000000000" pitchFamily="66" charset="77"/>
              </a:rPr>
              <a:t>William sent his armies to lay waste to the north to teach them a lesson. </a:t>
            </a:r>
          </a:p>
        </p:txBody>
      </p:sp>
      <p:sp>
        <p:nvSpPr>
          <p:cNvPr id="4" name="TextBox 3">
            <a:extLst>
              <a:ext uri="{FF2B5EF4-FFF2-40B4-BE49-F238E27FC236}">
                <a16:creationId xmlns:a16="http://schemas.microsoft.com/office/drawing/2014/main" id="{C7E4D78B-3CFF-FEC8-4DBC-D4ABFD65DDE8}"/>
              </a:ext>
            </a:extLst>
          </p:cNvPr>
          <p:cNvSpPr txBox="1"/>
          <p:nvPr/>
        </p:nvSpPr>
        <p:spPr>
          <a:xfrm>
            <a:off x="7230478" y="3499670"/>
            <a:ext cx="426326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Thousands were killed, with farmland burned and houses torn down. </a:t>
            </a:r>
          </a:p>
        </p:txBody>
      </p:sp>
      <p:sp>
        <p:nvSpPr>
          <p:cNvPr id="5" name="TextBox 4">
            <a:extLst>
              <a:ext uri="{FF2B5EF4-FFF2-40B4-BE49-F238E27FC236}">
                <a16:creationId xmlns:a16="http://schemas.microsoft.com/office/drawing/2014/main" id="{DEFA1871-36F9-388A-5C56-D19385633F33}"/>
              </a:ext>
            </a:extLst>
          </p:cNvPr>
          <p:cNvSpPr txBox="1"/>
          <p:nvPr/>
        </p:nvSpPr>
        <p:spPr>
          <a:xfrm>
            <a:off x="546146" y="5750222"/>
            <a:ext cx="8690076" cy="400110"/>
          </a:xfrm>
          <a:prstGeom prst="rect">
            <a:avLst/>
          </a:prstGeom>
          <a:noFill/>
        </p:spPr>
        <p:txBody>
          <a:bodyPr wrap="square">
            <a:spAutoFit/>
          </a:bodyPr>
          <a:lstStyle/>
          <a:p>
            <a:r>
              <a:rPr lang="en-GB" sz="2000" dirty="0">
                <a:solidFill>
                  <a:srgbClr val="79B963"/>
                </a:solidFill>
                <a:latin typeface="Superclarendon Rg" panose="02000505080000020003" pitchFamily="2" charset="77"/>
              </a:rPr>
              <a:t>Can you find Huddersfield on the map?</a:t>
            </a:r>
          </a:p>
        </p:txBody>
      </p:sp>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42950" y="5517930"/>
            <a:ext cx="1549049" cy="1338627"/>
          </a:xfrm>
          <a:prstGeom prst="rect">
            <a:avLst/>
          </a:prstGeom>
        </p:spPr>
      </p:pic>
      <p:sp>
        <p:nvSpPr>
          <p:cNvPr id="6" name="TextBox 5">
            <a:extLst>
              <a:ext uri="{FF2B5EF4-FFF2-40B4-BE49-F238E27FC236}">
                <a16:creationId xmlns:a16="http://schemas.microsoft.com/office/drawing/2014/main" id="{B56AF133-43FA-C21A-2B09-2F05B1E52B78}"/>
              </a:ext>
            </a:extLst>
          </p:cNvPr>
          <p:cNvSpPr txBox="1"/>
          <p:nvPr/>
        </p:nvSpPr>
        <p:spPr>
          <a:xfrm>
            <a:off x="7230478" y="4708969"/>
            <a:ext cx="401559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map shows the area surrounding Huddersfield shortly after 1066. The dots represent the devastation of the harrying.</a:t>
            </a:r>
          </a:p>
        </p:txBody>
      </p:sp>
      <p:pic>
        <p:nvPicPr>
          <p:cNvPr id="14" name="Picture 13">
            <a:extLst>
              <a:ext uri="{FF2B5EF4-FFF2-40B4-BE49-F238E27FC236}">
                <a16:creationId xmlns:a16="http://schemas.microsoft.com/office/drawing/2014/main" id="{32B21FB4-5A40-6018-DF23-5F19E5AFB73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6981297" y="4805836"/>
            <a:ext cx="281532" cy="200036"/>
          </a:xfrm>
          <a:prstGeom prst="rect">
            <a:avLst/>
          </a:prstGeom>
        </p:spPr>
      </p:pic>
    </p:spTree>
    <p:extLst>
      <p:ext uri="{BB962C8B-B14F-4D97-AF65-F5344CB8AC3E}">
        <p14:creationId xmlns:p14="http://schemas.microsoft.com/office/powerpoint/2010/main" val="155709953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08E1AB9-80DC-4E82-BA70-695CF98EB38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Domesday Book</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300" dirty="0">
                <a:ln w="12700">
                  <a:noFill/>
                </a:ln>
                <a:latin typeface="Superclarendon Rg" panose="02060605060000020003" pitchFamily="18" charset="77"/>
              </a:rPr>
              <a:t>The Domesday Book</a:t>
            </a:r>
          </a:p>
        </p:txBody>
      </p:sp>
      <p:sp>
        <p:nvSpPr>
          <p:cNvPr id="2" name="TextBox 1">
            <a:extLst>
              <a:ext uri="{FF2B5EF4-FFF2-40B4-BE49-F238E27FC236}">
                <a16:creationId xmlns:a16="http://schemas.microsoft.com/office/drawing/2014/main" id="{BCBCAC84-265C-54B7-1F58-4FD351B3C6EB}"/>
              </a:ext>
            </a:extLst>
          </p:cNvPr>
          <p:cNvSpPr txBox="1"/>
          <p:nvPr/>
        </p:nvSpPr>
        <p:spPr>
          <a:xfrm>
            <a:off x="555228" y="1478714"/>
            <a:ext cx="585573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We know that Huddersfield suffered during this time thanks to the Domesday Book entry in 1086. </a:t>
            </a:r>
          </a:p>
        </p:txBody>
      </p:sp>
      <p:sp>
        <p:nvSpPr>
          <p:cNvPr id="3" name="TextBox 2">
            <a:extLst>
              <a:ext uri="{FF2B5EF4-FFF2-40B4-BE49-F238E27FC236}">
                <a16:creationId xmlns:a16="http://schemas.microsoft.com/office/drawing/2014/main" id="{3EE6B856-5D3C-945B-311E-1399EDB16682}"/>
              </a:ext>
            </a:extLst>
          </p:cNvPr>
          <p:cNvSpPr txBox="1"/>
          <p:nvPr/>
        </p:nvSpPr>
        <p:spPr>
          <a:xfrm>
            <a:off x="555228" y="2927624"/>
            <a:ext cx="585573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was a survey of the country.</a:t>
            </a:r>
          </a:p>
        </p:txBody>
      </p:sp>
      <p:sp>
        <p:nvSpPr>
          <p:cNvPr id="4" name="TextBox 3">
            <a:extLst>
              <a:ext uri="{FF2B5EF4-FFF2-40B4-BE49-F238E27FC236}">
                <a16:creationId xmlns:a16="http://schemas.microsoft.com/office/drawing/2014/main" id="{E64D468D-EA4E-F32D-1585-74ABFBCE8DB8}"/>
              </a:ext>
            </a:extLst>
          </p:cNvPr>
          <p:cNvSpPr txBox="1"/>
          <p:nvPr/>
        </p:nvSpPr>
        <p:spPr>
          <a:xfrm>
            <a:off x="555227" y="3637870"/>
            <a:ext cx="585573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Within the entry for Huddersfield (known as </a:t>
            </a:r>
            <a:r>
              <a:rPr lang="en-GB" sz="1600" dirty="0" err="1">
                <a:latin typeface="Linkpen 17a Print" panose="03050602060000000000" pitchFamily="66" charset="77"/>
              </a:rPr>
              <a:t>Odresfeld</a:t>
            </a:r>
            <a:r>
              <a:rPr lang="en-GB" sz="1600" dirty="0">
                <a:latin typeface="Linkpen 17a Print" panose="03050602060000000000" pitchFamily="66" charset="77"/>
              </a:rPr>
              <a:t>) it states that De Lacy took control of the land and describes it as waste. </a:t>
            </a:r>
          </a:p>
        </p:txBody>
      </p:sp>
      <p:sp>
        <p:nvSpPr>
          <p:cNvPr id="5" name="TextBox 4">
            <a:extLst>
              <a:ext uri="{FF2B5EF4-FFF2-40B4-BE49-F238E27FC236}">
                <a16:creationId xmlns:a16="http://schemas.microsoft.com/office/drawing/2014/main" id="{DFB5DAB3-CA76-D92D-DA67-37139C3A428F}"/>
              </a:ext>
            </a:extLst>
          </p:cNvPr>
          <p:cNvSpPr txBox="1"/>
          <p:nvPr/>
        </p:nvSpPr>
        <p:spPr>
          <a:xfrm>
            <a:off x="555226" y="5086780"/>
            <a:ext cx="585573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was the term given to land which had been devasted during the harrying.</a:t>
            </a:r>
          </a:p>
        </p:txBody>
      </p:sp>
      <p:pic>
        <p:nvPicPr>
          <p:cNvPr id="6" name="Picture 5" descr="A photograph of a page of the Domesday Book. ">
            <a:extLst>
              <a:ext uri="{FF2B5EF4-FFF2-40B4-BE49-F238E27FC236}">
                <a16:creationId xmlns:a16="http://schemas.microsoft.com/office/drawing/2014/main" id="{71D96302-4218-AC21-286F-1B5CF42F62DA}"/>
              </a:ext>
            </a:extLst>
          </p:cNvPr>
          <p:cNvPicPr>
            <a:picLocks noChangeAspect="1"/>
          </p:cNvPicPr>
          <p:nvPr/>
        </p:nvPicPr>
        <p:blipFill>
          <a:blip r:embed="rId3"/>
          <a:stretch>
            <a:fillRect/>
          </a:stretch>
        </p:blipFill>
        <p:spPr>
          <a:xfrm>
            <a:off x="7179788" y="405130"/>
            <a:ext cx="4456984" cy="6047740"/>
          </a:xfrm>
          <a:prstGeom prst="rect">
            <a:avLst/>
          </a:prstGeom>
          <a:ln w="25400">
            <a:solidFill>
              <a:schemeClr val="tx1"/>
            </a:solidFill>
          </a:ln>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1647252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5F39A516-7E53-2A8C-0EF9-4D4831C37DF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Timeline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Timeline</a:t>
            </a:r>
          </a:p>
        </p:txBody>
      </p:sp>
      <p:pic>
        <p:nvPicPr>
          <p:cNvPr id="9" name="Picture 8" descr="AD 43. The Romans invaded Britain. ">
            <a:extLst>
              <a:ext uri="{FF2B5EF4-FFF2-40B4-BE49-F238E27FC236}">
                <a16:creationId xmlns:a16="http://schemas.microsoft.com/office/drawing/2014/main" id="{29FC5128-F0B6-DC85-2798-360EC156C9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4700" y="1355300"/>
            <a:ext cx="1917700" cy="1848386"/>
          </a:xfrm>
          <a:prstGeom prst="rect">
            <a:avLst/>
          </a:prstGeom>
        </p:spPr>
      </p:pic>
      <p:pic>
        <p:nvPicPr>
          <p:cNvPr id="12" name="Picture 11" descr="AD 200-300. Settlers continued to live around the fort. ">
            <a:extLst>
              <a:ext uri="{FF2B5EF4-FFF2-40B4-BE49-F238E27FC236}">
                <a16:creationId xmlns:a16="http://schemas.microsoft.com/office/drawing/2014/main" id="{DDADEAC2-CB04-A5E6-CC0A-509352B092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84614" y="1355300"/>
            <a:ext cx="2601786" cy="1850159"/>
          </a:xfrm>
          <a:prstGeom prst="rect">
            <a:avLst/>
          </a:prstGeom>
        </p:spPr>
      </p:pic>
      <p:pic>
        <p:nvPicPr>
          <p:cNvPr id="14" name="Picture 13" descr="AD 793. The Vikings arrived in Britain. ">
            <a:extLst>
              <a:ext uri="{FF2B5EF4-FFF2-40B4-BE49-F238E27FC236}">
                <a16:creationId xmlns:a16="http://schemas.microsoft.com/office/drawing/2014/main" id="{8FD75EA6-A2BD-D722-AF5C-03212B6DF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53675" y="1376542"/>
            <a:ext cx="2546582" cy="1827144"/>
          </a:xfrm>
          <a:prstGeom prst="rect">
            <a:avLst/>
          </a:prstGeom>
        </p:spPr>
      </p:pic>
      <p:pic>
        <p:nvPicPr>
          <p:cNvPr id="16" name="Picture 15" descr="1086. The Domesday Book survey was completed.">
            <a:extLst>
              <a:ext uri="{FF2B5EF4-FFF2-40B4-BE49-F238E27FC236}">
                <a16:creationId xmlns:a16="http://schemas.microsoft.com/office/drawing/2014/main" id="{D2D3710A-2849-4A56-F2F0-7A55046A2A4C}"/>
              </a:ext>
              <a:ext uri="{C183D7F6-B498-43B3-948B-1728B52AA6E4}">
                <adec:decorative xmlns:adec="http://schemas.microsoft.com/office/drawing/2017/decorative" val="0"/>
              </a:ext>
            </a:extLst>
          </p:cNvPr>
          <p:cNvPicPr>
            <a:picLocks noChangeAspect="1"/>
          </p:cNvPicPr>
          <p:nvPr/>
        </p:nvPicPr>
        <p:blipFill>
          <a:blip r:embed="rId6"/>
          <a:srcRect/>
          <a:stretch/>
        </p:blipFill>
        <p:spPr>
          <a:xfrm>
            <a:off x="8675424" y="1368991"/>
            <a:ext cx="2705905" cy="1819095"/>
          </a:xfrm>
          <a:prstGeom prst="rect">
            <a:avLst/>
          </a:prstGeom>
        </p:spPr>
      </p:pic>
      <p:pic>
        <p:nvPicPr>
          <p:cNvPr id="27" name="Picture 26" descr="A green timeline, spanning from AD 1 to AD 1100. ">
            <a:extLst>
              <a:ext uri="{FF2B5EF4-FFF2-40B4-BE49-F238E27FC236}">
                <a16:creationId xmlns:a16="http://schemas.microsoft.com/office/drawing/2014/main" id="{617CAEA3-768E-0FAC-9753-AA1369F859B8}"/>
              </a:ex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6249" y="3188087"/>
            <a:ext cx="11211775" cy="695038"/>
          </a:xfrm>
          <a:prstGeom prst="rect">
            <a:avLst/>
          </a:prstGeom>
        </p:spPr>
      </p:pic>
      <p:pic>
        <p:nvPicPr>
          <p:cNvPr id="18" name="Picture 17" descr="AD 80. A Roman fort was built just outside of Huddersfield, near Outlane. ">
            <a:extLst>
              <a:ext uri="{FF2B5EF4-FFF2-40B4-BE49-F238E27FC236}">
                <a16:creationId xmlns:a16="http://schemas.microsoft.com/office/drawing/2014/main" id="{3592C114-FFAC-FBF2-CD73-FDBD03A485D2}"/>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28650" y="3861324"/>
            <a:ext cx="2108200" cy="2166117"/>
          </a:xfrm>
          <a:prstGeom prst="rect">
            <a:avLst/>
          </a:prstGeom>
        </p:spPr>
      </p:pic>
      <p:pic>
        <p:nvPicPr>
          <p:cNvPr id="20" name="Picture 19" descr="AD 160. The Roman fort was abandoned. ">
            <a:extLst>
              <a:ext uri="{FF2B5EF4-FFF2-40B4-BE49-F238E27FC236}">
                <a16:creationId xmlns:a16="http://schemas.microsoft.com/office/drawing/2014/main" id="{C70AA10E-188E-5696-FD25-67F3B1E6B71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89200" y="3876923"/>
            <a:ext cx="2116426" cy="2230212"/>
          </a:xfrm>
          <a:prstGeom prst="rect">
            <a:avLst/>
          </a:prstGeom>
        </p:spPr>
      </p:pic>
      <p:pic>
        <p:nvPicPr>
          <p:cNvPr id="22" name="Picture 21" descr="AD 410. The Anglo-Saxons arrived in Britain. ">
            <a:extLst>
              <a:ext uri="{FF2B5EF4-FFF2-40B4-BE49-F238E27FC236}">
                <a16:creationId xmlns:a16="http://schemas.microsoft.com/office/drawing/2014/main" id="{A324B7A5-8C6B-F7DF-7B75-B804F391A20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889500" y="3872680"/>
            <a:ext cx="1785307" cy="2058220"/>
          </a:xfrm>
          <a:prstGeom prst="rect">
            <a:avLst/>
          </a:prstGeom>
        </p:spPr>
      </p:pic>
      <p:pic>
        <p:nvPicPr>
          <p:cNvPr id="24" name="Picture 23" descr="1066. The Normans arrived in Britain. William the Conqueror became King of England. ">
            <a:extLst>
              <a:ext uri="{FF2B5EF4-FFF2-40B4-BE49-F238E27FC236}">
                <a16:creationId xmlns:a16="http://schemas.microsoft.com/office/drawing/2014/main" id="{FB5572CE-86A6-A279-CCDF-874420C4C70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013958" y="3877921"/>
            <a:ext cx="4174741" cy="2338311"/>
          </a:xfrm>
          <a:prstGeom prst="rect">
            <a:avLst/>
          </a:prstGeom>
        </p:spPr>
      </p:pic>
      <p:pic>
        <p:nvPicPr>
          <p:cNvPr id="26" name="Picture 25" descr="1070. The harrying of the north took place. Huddersfield was laid to waste. ">
            <a:extLst>
              <a:ext uri="{FF2B5EF4-FFF2-40B4-BE49-F238E27FC236}">
                <a16:creationId xmlns:a16="http://schemas.microsoft.com/office/drawing/2014/main" id="{C8D66BF4-81EE-9AD1-BC57-6C7BA4BE76C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421495" y="3876614"/>
            <a:ext cx="2179955" cy="2088167"/>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15771094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E2A42950-21EB-EA54-1F9A-5566BA2EA13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Roman Empire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Roman Empire </a:t>
            </a:r>
          </a:p>
        </p:txBody>
      </p:sp>
      <p:sp>
        <p:nvSpPr>
          <p:cNvPr id="14" name="TextBox 13">
            <a:extLst>
              <a:ext uri="{FF2B5EF4-FFF2-40B4-BE49-F238E27FC236}">
                <a16:creationId xmlns:a16="http://schemas.microsoft.com/office/drawing/2014/main" id="{194A877C-20D9-5060-5339-E752E2C6597D}"/>
              </a:ext>
            </a:extLst>
          </p:cNvPr>
          <p:cNvSpPr txBox="1"/>
          <p:nvPr/>
        </p:nvSpPr>
        <p:spPr>
          <a:xfrm>
            <a:off x="494269" y="1476917"/>
            <a:ext cx="5114051"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55 BC, Julius Caesar lead the first Roman military expedition to Britain, following up with a second the next year.</a:t>
            </a:r>
          </a:p>
        </p:txBody>
      </p:sp>
      <p:sp>
        <p:nvSpPr>
          <p:cNvPr id="15" name="TextBox 14">
            <a:extLst>
              <a:ext uri="{FF2B5EF4-FFF2-40B4-BE49-F238E27FC236}">
                <a16:creationId xmlns:a16="http://schemas.microsoft.com/office/drawing/2014/main" id="{E2788513-AF3E-720C-F988-8D3DF2855623}"/>
              </a:ext>
            </a:extLst>
          </p:cNvPr>
          <p:cNvSpPr txBox="1"/>
          <p:nvPr/>
        </p:nvSpPr>
        <p:spPr>
          <a:xfrm>
            <a:off x="494269" y="2770956"/>
            <a:ext cx="380341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wasn’t until AD 43 that the Romans, under the orders of Emperor Claudius, returned to conquer Britain.</a:t>
            </a:r>
          </a:p>
        </p:txBody>
      </p:sp>
      <p:sp>
        <p:nvSpPr>
          <p:cNvPr id="16" name="TextBox 15">
            <a:extLst>
              <a:ext uri="{FF2B5EF4-FFF2-40B4-BE49-F238E27FC236}">
                <a16:creationId xmlns:a16="http://schemas.microsoft.com/office/drawing/2014/main" id="{508EED37-EE57-ABCC-F9FF-A94F7C9A5329}"/>
              </a:ext>
            </a:extLst>
          </p:cNvPr>
          <p:cNvSpPr txBox="1"/>
          <p:nvPr/>
        </p:nvSpPr>
        <p:spPr>
          <a:xfrm>
            <a:off x="494270" y="4352932"/>
            <a:ext cx="4179330"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established several important forts in England – including ones in Chester and York, these became two of the largest Roman towns in Britain.</a:t>
            </a:r>
          </a:p>
        </p:txBody>
      </p:sp>
      <p:pic>
        <p:nvPicPr>
          <p:cNvPr id="17" name="Picture 16"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EFA78674-4484-7A68-EF82-C8AB57CD79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76549">
            <a:off x="5245521" y="1170211"/>
            <a:ext cx="6967074" cy="5199309"/>
          </a:xfrm>
          <a:prstGeom prst="rect">
            <a:avLst/>
          </a:prstGeom>
        </p:spPr>
      </p:pic>
      <p:pic>
        <p:nvPicPr>
          <p:cNvPr id="19" name="Picture 18" descr="A colour illustration of a Roman solider in army uniform, wearing silver armour and carrying a red and gold shield. ">
            <a:extLst>
              <a:ext uri="{FF2B5EF4-FFF2-40B4-BE49-F238E27FC236}">
                <a16:creationId xmlns:a16="http://schemas.microsoft.com/office/drawing/2014/main" id="{9B1E104F-7AEB-EAD9-9DED-B5A3EF2296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8981" y="2435446"/>
            <a:ext cx="2225039" cy="4517503"/>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 presetClass="entr" presetSubtype="2" fill="hold" nodeType="afterEffect" p14:presetBounceEnd="50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50000">
                                          <p:cBhvr additive="base">
                                            <p:cTn id="23"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3ED29DD-284B-A118-CF55-E778F521988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Roman Fort</a:t>
            </a:r>
          </a:p>
        </p:txBody>
      </p:sp>
      <p:pic>
        <p:nvPicPr>
          <p:cNvPr id="6" name="Picture 5" descr="An Ariel photograph of the site of the Slack Roman Fort. A diagram of the layout of the Roman fort shows how it would have looked at the time. ">
            <a:extLst>
              <a:ext uri="{FF2B5EF4-FFF2-40B4-BE49-F238E27FC236}">
                <a16:creationId xmlns:a16="http://schemas.microsoft.com/office/drawing/2014/main" id="{4C32541F-42B0-FA57-0B32-4DF9701272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5204" y="262387"/>
            <a:ext cx="6261100" cy="5575300"/>
          </a:xfrm>
          <a:prstGeom prst="rect">
            <a:avLst/>
          </a:prstGeom>
        </p:spPr>
      </p:pic>
      <p:pic>
        <p:nvPicPr>
          <p:cNvPr id="8" name="Picture 7" descr="An illustration of a red and gold roman shield.&#10;">
            <a:extLst>
              <a:ext uri="{FF2B5EF4-FFF2-40B4-BE49-F238E27FC236}">
                <a16:creationId xmlns:a16="http://schemas.microsoft.com/office/drawing/2014/main" id="{2F29AE20-7D21-2CD7-D696-DEA0E16671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114243">
            <a:off x="4269727" y="4294152"/>
            <a:ext cx="1766245" cy="288386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6397229" y="450004"/>
            <a:ext cx="52461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Roman Fort </a:t>
            </a:r>
          </a:p>
        </p:txBody>
      </p:sp>
      <p:sp>
        <p:nvSpPr>
          <p:cNvPr id="2" name="TextBox 1">
            <a:extLst>
              <a:ext uri="{FF2B5EF4-FFF2-40B4-BE49-F238E27FC236}">
                <a16:creationId xmlns:a16="http://schemas.microsoft.com/office/drawing/2014/main" id="{6DE24FBC-152E-F428-EBE3-B7CF61FFA692}"/>
              </a:ext>
            </a:extLst>
          </p:cNvPr>
          <p:cNvSpPr txBox="1"/>
          <p:nvPr/>
        </p:nvSpPr>
        <p:spPr>
          <a:xfrm>
            <a:off x="6397229" y="1152962"/>
            <a:ext cx="5246131"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It’s little known, but just outside of Huddersfield, near Outlane, is the site of an important Roman fort.</a:t>
            </a:r>
          </a:p>
        </p:txBody>
      </p:sp>
      <p:sp>
        <p:nvSpPr>
          <p:cNvPr id="3" name="TextBox 2">
            <a:extLst>
              <a:ext uri="{FF2B5EF4-FFF2-40B4-BE49-F238E27FC236}">
                <a16:creationId xmlns:a16="http://schemas.microsoft.com/office/drawing/2014/main" id="{08BA6C06-BA12-EBCD-01AB-AFD6C13FAD6E}"/>
              </a:ext>
            </a:extLst>
          </p:cNvPr>
          <p:cNvSpPr txBox="1"/>
          <p:nvPr/>
        </p:nvSpPr>
        <p:spPr>
          <a:xfrm>
            <a:off x="6395967" y="2195491"/>
            <a:ext cx="5144531" cy="102842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Known to us as Slack Roman Fort, but </a:t>
            </a:r>
            <a:r>
              <a:rPr lang="en-GB" sz="1400" dirty="0" err="1">
                <a:latin typeface="Linkpen 17a Print" panose="03050602060000000000" pitchFamily="66" charset="77"/>
              </a:rPr>
              <a:t>Cambodunum</a:t>
            </a:r>
            <a:r>
              <a:rPr lang="en-GB" sz="1400" dirty="0">
                <a:latin typeface="Linkpen 17a Print" panose="03050602060000000000" pitchFamily="66" charset="77"/>
              </a:rPr>
              <a:t> to the Romans. It was built around AD 80. It played an important role in the Roman’s advance in Britain and is now a Scheduled Monument.</a:t>
            </a:r>
          </a:p>
        </p:txBody>
      </p:sp>
      <p:sp>
        <p:nvSpPr>
          <p:cNvPr id="4" name="TextBox 3">
            <a:extLst>
              <a:ext uri="{FF2B5EF4-FFF2-40B4-BE49-F238E27FC236}">
                <a16:creationId xmlns:a16="http://schemas.microsoft.com/office/drawing/2014/main" id="{B02111EB-A122-5ECA-4002-D78E0392628F}"/>
              </a:ext>
            </a:extLst>
          </p:cNvPr>
          <p:cNvSpPr txBox="1"/>
          <p:nvPr/>
        </p:nvSpPr>
        <p:spPr>
          <a:xfrm>
            <a:off x="6395967" y="3884351"/>
            <a:ext cx="5246131" cy="167475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Located directly next to the Roman road which linked Chester to York, the fort would have been home to a Roman garrison. These soldiers would have been tasked with defending the road, through the open moorland, which linked the two major settlements. Parts of the M62 still follow this route today.</a:t>
            </a:r>
          </a:p>
        </p:txBody>
      </p:sp>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3326916534"/>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2000"/>
                                </p:stCondLst>
                                <p:childTnLst>
                                  <p:par>
                                    <p:cTn id="24" presetID="2" presetClass="entr" presetSubtype="1" fill="hold" nodeType="afterEffect" p14:presetBounceEnd="50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50000">
                                          <p:cBhvr additive="base">
                                            <p:cTn id="26"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5A8DB88-9ACD-A870-9C37-7B65424255B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Excavations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Excavations</a:t>
            </a:r>
          </a:p>
        </p:txBody>
      </p:sp>
      <p:pic>
        <p:nvPicPr>
          <p:cNvPr id="8" name="Picture 7" descr="An illustration of a roman man wearing a shawl, tunic and brown strapped sandals. ">
            <a:extLst>
              <a:ext uri="{FF2B5EF4-FFF2-40B4-BE49-F238E27FC236}">
                <a16:creationId xmlns:a16="http://schemas.microsoft.com/office/drawing/2014/main" id="{59E7F384-9835-7295-F197-E49A82AAC7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637" y="1330760"/>
            <a:ext cx="1977987" cy="4944966"/>
          </a:xfrm>
          <a:prstGeom prst="rect">
            <a:avLst/>
          </a:prstGeom>
        </p:spPr>
      </p:pic>
      <p:sp>
        <p:nvSpPr>
          <p:cNvPr id="2" name="TextBox 1">
            <a:extLst>
              <a:ext uri="{FF2B5EF4-FFF2-40B4-BE49-F238E27FC236}">
                <a16:creationId xmlns:a16="http://schemas.microsoft.com/office/drawing/2014/main" id="{B97CC5EC-8C57-D310-2A02-0807E1D00B27}"/>
              </a:ext>
            </a:extLst>
          </p:cNvPr>
          <p:cNvSpPr txBox="1"/>
          <p:nvPr/>
        </p:nvSpPr>
        <p:spPr>
          <a:xfrm>
            <a:off x="3054246" y="1580969"/>
            <a:ext cx="710680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addition to the garrison, the fort had its own bath house and a small settlement of local people grew up around the fort itself.</a:t>
            </a:r>
          </a:p>
        </p:txBody>
      </p:sp>
      <p:sp>
        <p:nvSpPr>
          <p:cNvPr id="3" name="TextBox 2">
            <a:extLst>
              <a:ext uri="{FF2B5EF4-FFF2-40B4-BE49-F238E27FC236}">
                <a16:creationId xmlns:a16="http://schemas.microsoft.com/office/drawing/2014/main" id="{F0205113-2841-35B8-EC79-5EAFCD2B9FAA}"/>
              </a:ext>
            </a:extLst>
          </p:cNvPr>
          <p:cNvSpPr txBox="1"/>
          <p:nvPr/>
        </p:nvSpPr>
        <p:spPr>
          <a:xfrm>
            <a:off x="3054246" y="2955599"/>
            <a:ext cx="726018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archaeological discovery included the remains of a hypocaust in the bath house. </a:t>
            </a:r>
          </a:p>
        </p:txBody>
      </p:sp>
      <p:sp>
        <p:nvSpPr>
          <p:cNvPr id="4" name="TextBox 3">
            <a:extLst>
              <a:ext uri="{FF2B5EF4-FFF2-40B4-BE49-F238E27FC236}">
                <a16:creationId xmlns:a16="http://schemas.microsoft.com/office/drawing/2014/main" id="{82A3376C-8E2D-25A7-C5BA-DC4D3156F427}"/>
              </a:ext>
            </a:extLst>
          </p:cNvPr>
          <p:cNvSpPr txBox="1"/>
          <p:nvPr/>
        </p:nvSpPr>
        <p:spPr>
          <a:xfrm>
            <a:off x="3054245" y="3960897"/>
            <a:ext cx="735478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was a system which allowed the Romans to keep their bath water warm. </a:t>
            </a:r>
          </a:p>
        </p:txBody>
      </p:sp>
      <p:pic>
        <p:nvPicPr>
          <p:cNvPr id="5" name="Picture 4" descr="An illustrated cross section of a hypocaust from a Roman bath house. ">
            <a:extLst>
              <a:ext uri="{FF2B5EF4-FFF2-40B4-BE49-F238E27FC236}">
                <a16:creationId xmlns:a16="http://schemas.microsoft.com/office/drawing/2014/main" id="{129132D2-96F0-37AA-CEBA-1A1CE9F03ADC}"/>
              </a:ext>
            </a:extLst>
          </p:cNvPr>
          <p:cNvPicPr>
            <a:picLocks noChangeAspect="1"/>
          </p:cNvPicPr>
          <p:nvPr/>
        </p:nvPicPr>
        <p:blipFill>
          <a:blip r:embed="rId4"/>
          <a:stretch>
            <a:fillRect/>
          </a:stretch>
        </p:blipFill>
        <p:spPr>
          <a:xfrm>
            <a:off x="2987040" y="-516837"/>
            <a:ext cx="9984189" cy="7145411"/>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25789361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8" fill="hold" nodeType="withEffect" p14:presetBounceEnd="50000">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14:bounceEnd="50000">
                                          <p:cBhvr additive="base">
                                            <p:cTn id="14"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8A3FEE85-B9DB-609A-6CBC-C610939971E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Life In The Fort</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Life in the Fort</a:t>
            </a:r>
          </a:p>
        </p:txBody>
      </p:sp>
      <p:sp>
        <p:nvSpPr>
          <p:cNvPr id="2" name="TextBox 1">
            <a:extLst>
              <a:ext uri="{FF2B5EF4-FFF2-40B4-BE49-F238E27FC236}">
                <a16:creationId xmlns:a16="http://schemas.microsoft.com/office/drawing/2014/main" id="{AB13314C-6C3B-5BF7-174C-E010F56EE1EF}"/>
              </a:ext>
            </a:extLst>
          </p:cNvPr>
          <p:cNvSpPr txBox="1"/>
          <p:nvPr/>
        </p:nvSpPr>
        <p:spPr>
          <a:xfrm>
            <a:off x="505843" y="1368904"/>
            <a:ext cx="873975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its peak, the fort was garrisoned by over 500 men, mostly soldiers recruited from what is now Croatia. </a:t>
            </a:r>
          </a:p>
        </p:txBody>
      </p:sp>
      <p:sp>
        <p:nvSpPr>
          <p:cNvPr id="6" name="TextBox 5">
            <a:extLst>
              <a:ext uri="{FF2B5EF4-FFF2-40B4-BE49-F238E27FC236}">
                <a16:creationId xmlns:a16="http://schemas.microsoft.com/office/drawing/2014/main" id="{4CC2CAA5-5D04-65AC-C8D0-0E84EE0EB11B}"/>
              </a:ext>
            </a:extLst>
          </p:cNvPr>
          <p:cNvSpPr txBox="1"/>
          <p:nvPr/>
        </p:nvSpPr>
        <p:spPr>
          <a:xfrm>
            <a:off x="505842" y="2234846"/>
            <a:ext cx="7998733"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25 years of service, the men would have been able to retire, and many chose to settle in Yorkshire – some even marrying local Celtic women from the </a:t>
            </a:r>
            <a:r>
              <a:rPr lang="en-GB" sz="1500" dirty="0" err="1">
                <a:latin typeface="Linkpen 17a Print" panose="03050602060000000000" pitchFamily="66" charset="77"/>
              </a:rPr>
              <a:t>Brigante</a:t>
            </a:r>
            <a:r>
              <a:rPr lang="en-GB" sz="1500" dirty="0">
                <a:latin typeface="Linkpen 17a Print" panose="03050602060000000000" pitchFamily="66" charset="77"/>
              </a:rPr>
              <a:t> tribe.</a:t>
            </a:r>
          </a:p>
        </p:txBody>
      </p:sp>
      <p:sp>
        <p:nvSpPr>
          <p:cNvPr id="3" name="TextBox 2">
            <a:extLst>
              <a:ext uri="{FF2B5EF4-FFF2-40B4-BE49-F238E27FC236}">
                <a16:creationId xmlns:a16="http://schemas.microsoft.com/office/drawing/2014/main" id="{5C68FEB7-D925-EDDD-290B-72CBFD7E9318}"/>
              </a:ext>
            </a:extLst>
          </p:cNvPr>
          <p:cNvSpPr txBox="1"/>
          <p:nvPr/>
        </p:nvSpPr>
        <p:spPr>
          <a:xfrm>
            <a:off x="505843" y="3447037"/>
            <a:ext cx="6543139"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AD 125, the garrison was estimated to have reduced in size and by AD 160, the fort was abandoned – despite the Romans not leaving Britain for another 250 years.</a:t>
            </a:r>
          </a:p>
        </p:txBody>
      </p:sp>
      <p:sp>
        <p:nvSpPr>
          <p:cNvPr id="4" name="TextBox 3">
            <a:extLst>
              <a:ext uri="{FF2B5EF4-FFF2-40B4-BE49-F238E27FC236}">
                <a16:creationId xmlns:a16="http://schemas.microsoft.com/office/drawing/2014/main" id="{F06E98EB-7E6B-165A-66F7-EAE3C3151467}"/>
              </a:ext>
            </a:extLst>
          </p:cNvPr>
          <p:cNvSpPr txBox="1"/>
          <p:nvPr/>
        </p:nvSpPr>
        <p:spPr>
          <a:xfrm>
            <a:off x="505843" y="4659228"/>
            <a:ext cx="667046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Other items found in the area, such as this roof tile, helped us to understand that the local settlement around the fort stayed in use through the 2nd and 3rd century, after the garrison's departure.</a:t>
            </a:r>
          </a:p>
        </p:txBody>
      </p:sp>
      <p:pic>
        <p:nvPicPr>
          <p:cNvPr id="17" name="Picture 16" descr="A pair of brown Roman sandals with straps.&#10;">
            <a:extLst>
              <a:ext uri="{FF2B5EF4-FFF2-40B4-BE49-F238E27FC236}">
                <a16:creationId xmlns:a16="http://schemas.microsoft.com/office/drawing/2014/main" id="{ADF1642D-DBDF-915D-09AA-BEA7898264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39696" y="2118277"/>
            <a:ext cx="1824947" cy="1533569"/>
          </a:xfrm>
          <a:prstGeom prst="rect">
            <a:avLst/>
          </a:prstGeom>
        </p:spPr>
      </p:pic>
      <p:pic>
        <p:nvPicPr>
          <p:cNvPr id="15" name="Picture 14" descr="A Roman army helmet with a red feathered crown.&#10;">
            <a:extLst>
              <a:ext uri="{FF2B5EF4-FFF2-40B4-BE49-F238E27FC236}">
                <a16:creationId xmlns:a16="http://schemas.microsoft.com/office/drawing/2014/main" id="{6351E5BF-D5C0-D2C4-731F-56E26022E8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40710">
            <a:off x="9342618" y="884457"/>
            <a:ext cx="2751078" cy="2704841"/>
          </a:xfrm>
          <a:prstGeom prst="rect">
            <a:avLst/>
          </a:prstGeom>
        </p:spPr>
      </p:pic>
      <p:grpSp>
        <p:nvGrpSpPr>
          <p:cNvPr id="13" name="Group 12" descr="A black and white photograph of a Roman roof tile. ">
            <a:extLst>
              <a:ext uri="{FF2B5EF4-FFF2-40B4-BE49-F238E27FC236}">
                <a16:creationId xmlns:a16="http://schemas.microsoft.com/office/drawing/2014/main" id="{A66372A2-0A4A-A07C-DC9F-8D3F72EA57E2}"/>
              </a:ext>
            </a:extLst>
          </p:cNvPr>
          <p:cNvGrpSpPr/>
          <p:nvPr/>
        </p:nvGrpSpPr>
        <p:grpSpPr>
          <a:xfrm>
            <a:off x="7390807" y="3455604"/>
            <a:ext cx="4129339" cy="2229799"/>
            <a:chOff x="7445345" y="3429000"/>
            <a:chExt cx="4129339" cy="2229799"/>
          </a:xfrm>
        </p:grpSpPr>
        <p:pic>
          <p:nvPicPr>
            <p:cNvPr id="5" name="Picture 4" descr="A close-up of a stone&#10;&#10;Description automatically generated">
              <a:extLst>
                <a:ext uri="{FF2B5EF4-FFF2-40B4-BE49-F238E27FC236}">
                  <a16:creationId xmlns:a16="http://schemas.microsoft.com/office/drawing/2014/main" id="{1947675A-FABF-02A0-1983-55A41AE1A5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7995" y="3429000"/>
              <a:ext cx="4066689" cy="2213164"/>
            </a:xfrm>
            <a:prstGeom prst="rect">
              <a:avLst/>
            </a:prstGeom>
            <a:ln w="25400">
              <a:solidFill>
                <a:schemeClr val="tx1"/>
              </a:solidFill>
            </a:ln>
          </p:spPr>
        </p:pic>
        <p:sp>
          <p:nvSpPr>
            <p:cNvPr id="12" name="TextBox 11">
              <a:extLst>
                <a:ext uri="{FF2B5EF4-FFF2-40B4-BE49-F238E27FC236}">
                  <a16:creationId xmlns:a16="http://schemas.microsoft.com/office/drawing/2014/main" id="{C993AACA-A7AD-FBA3-21E4-6A3021D963F7}"/>
                </a:ext>
              </a:extLst>
            </p:cNvPr>
            <p:cNvSpPr txBox="1"/>
            <p:nvPr/>
          </p:nvSpPr>
          <p:spPr>
            <a:xfrm>
              <a:off x="7445345" y="5427967"/>
              <a:ext cx="1113768" cy="230832"/>
            </a:xfrm>
            <a:prstGeom prst="rect">
              <a:avLst/>
            </a:prstGeom>
            <a:noFill/>
          </p:spPr>
          <p:txBody>
            <a:bodyPr wrap="square">
              <a:spAutoFit/>
            </a:bodyPr>
            <a:lstStyle/>
            <a:p>
              <a:pPr>
                <a:lnSpc>
                  <a:spcPct val="150000"/>
                </a:lnSpc>
              </a:pPr>
              <a:r>
                <a:rPr lang="en-GB" sz="800" dirty="0">
                  <a:solidFill>
                    <a:schemeClr val="bg1"/>
                  </a:solidFill>
                  <a:latin typeface="Nunito" panose="02000503000000000000" pitchFamily="2" charset="77"/>
                </a:rPr>
                <a:t>© Kirklees Archive</a:t>
              </a:r>
            </a:p>
          </p:txBody>
        </p:sp>
      </p:grpSp>
      <p:grpSp>
        <p:nvGrpSpPr>
          <p:cNvPr id="10" name="Group 9" descr="A caption that reads, 'Roman roof tile'.">
            <a:extLst>
              <a:ext uri="{FF2B5EF4-FFF2-40B4-BE49-F238E27FC236}">
                <a16:creationId xmlns:a16="http://schemas.microsoft.com/office/drawing/2014/main" id="{32A4E497-25E3-2EF3-3E85-E2FA11315378}"/>
              </a:ext>
            </a:extLst>
          </p:cNvPr>
          <p:cNvGrpSpPr/>
          <p:nvPr/>
        </p:nvGrpSpPr>
        <p:grpSpPr>
          <a:xfrm>
            <a:off x="7453457" y="5731271"/>
            <a:ext cx="2182750" cy="409728"/>
            <a:chOff x="7664719" y="5717452"/>
            <a:chExt cx="2182750" cy="409728"/>
          </a:xfrm>
        </p:grpSpPr>
        <p:sp>
          <p:nvSpPr>
            <p:cNvPr id="8" name="TextBox 7">
              <a:extLst>
                <a:ext uri="{FF2B5EF4-FFF2-40B4-BE49-F238E27FC236}">
                  <a16:creationId xmlns:a16="http://schemas.microsoft.com/office/drawing/2014/main" id="{F59DD18D-D9DC-0BF3-0AD3-D7FE33D3D33D}"/>
                </a:ext>
              </a:extLst>
            </p:cNvPr>
            <p:cNvSpPr txBox="1"/>
            <p:nvPr/>
          </p:nvSpPr>
          <p:spPr>
            <a:xfrm>
              <a:off x="7864755" y="5717452"/>
              <a:ext cx="1982714"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Roman roof tile</a:t>
              </a:r>
            </a:p>
          </p:txBody>
        </p:sp>
        <p:pic>
          <p:nvPicPr>
            <p:cNvPr id="9" name="Picture 8" descr="A black drop of water&#10;&#10;Description automatically generated">
              <a:extLst>
                <a:ext uri="{FF2B5EF4-FFF2-40B4-BE49-F238E27FC236}">
                  <a16:creationId xmlns:a16="http://schemas.microsoft.com/office/drawing/2014/main" id="{1622ECDE-780A-DD5E-CE59-470E2A0DD04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7623971" y="5822299"/>
              <a:ext cx="281532" cy="200036"/>
            </a:xfrm>
            <a:prstGeom prst="rect">
              <a:avLst/>
            </a:prstGeom>
          </p:spPr>
        </p:pic>
      </p:grpSp>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329570846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 presetClass="entr" presetSubtype="1" fill="hold" nodeType="afterEffect" p14:presetBounceEnd="50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50000">
                                          <p:cBhvr additive="base">
                                            <p:cTn id="26"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14:presetBounceEnd="50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50000">
                                          <p:cBhvr additive="base">
                                            <p:cTn id="3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P spid="3" grpId="0"/>
          <p:bldP spid="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D691430-E3EE-ABC2-CBF6-511D4E34542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After The Romans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85234"/>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After the Romans</a:t>
            </a:r>
          </a:p>
        </p:txBody>
      </p:sp>
      <p:sp>
        <p:nvSpPr>
          <p:cNvPr id="2" name="TextBox 1">
            <a:extLst>
              <a:ext uri="{FF2B5EF4-FFF2-40B4-BE49-F238E27FC236}">
                <a16:creationId xmlns:a16="http://schemas.microsoft.com/office/drawing/2014/main" id="{466910D1-0CE0-A3DE-1EDB-9AD07E8698A9}"/>
              </a:ext>
            </a:extLst>
          </p:cNvPr>
          <p:cNvSpPr txBox="1"/>
          <p:nvPr/>
        </p:nvSpPr>
        <p:spPr>
          <a:xfrm>
            <a:off x="494269" y="1224639"/>
            <a:ext cx="748133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the departure of the Romans, The Angles, Saxons and Jutes arrived in Britain from what is now Denmark and Germany. </a:t>
            </a:r>
          </a:p>
        </p:txBody>
      </p:sp>
      <p:sp>
        <p:nvSpPr>
          <p:cNvPr id="3" name="TextBox 2">
            <a:extLst>
              <a:ext uri="{FF2B5EF4-FFF2-40B4-BE49-F238E27FC236}">
                <a16:creationId xmlns:a16="http://schemas.microsoft.com/office/drawing/2014/main" id="{AC819FB7-9AD4-7DB6-77FA-9BD10A28989E}"/>
              </a:ext>
            </a:extLst>
          </p:cNvPr>
          <p:cNvSpPr txBox="1"/>
          <p:nvPr/>
        </p:nvSpPr>
        <p:spPr>
          <a:xfrm>
            <a:off x="494269" y="2143597"/>
            <a:ext cx="2492771"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Over the next couple of hundred years, they established the Anglo-Saxon kingdoms. </a:t>
            </a:r>
          </a:p>
        </p:txBody>
      </p:sp>
      <p:sp>
        <p:nvSpPr>
          <p:cNvPr id="4" name="TextBox 3">
            <a:extLst>
              <a:ext uri="{FF2B5EF4-FFF2-40B4-BE49-F238E27FC236}">
                <a16:creationId xmlns:a16="http://schemas.microsoft.com/office/drawing/2014/main" id="{3267A79C-C5FC-59C7-32A4-20E2D6E889C6}"/>
              </a:ext>
            </a:extLst>
          </p:cNvPr>
          <p:cNvSpPr txBox="1"/>
          <p:nvPr/>
        </p:nvSpPr>
        <p:spPr>
          <a:xfrm>
            <a:off x="494269" y="4101301"/>
            <a:ext cx="2492771"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There were seven main kingdoms: Northumbria, Mercia, East Anglia, Essex, Kent, Sussex and Wessex.</a:t>
            </a:r>
          </a:p>
        </p:txBody>
      </p:sp>
      <p:pic>
        <p:nvPicPr>
          <p:cNvPr id="6" name="Picture 5" descr="An illustrated map showing the movement of the Angles, Saxons and Jutes to Britain. ">
            <a:extLst>
              <a:ext uri="{FF2B5EF4-FFF2-40B4-BE49-F238E27FC236}">
                <a16:creationId xmlns:a16="http://schemas.microsoft.com/office/drawing/2014/main" id="{ED2BF2E0-D7E2-CCB2-8F73-8FF4B19F37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33991">
            <a:off x="2946132" y="2257287"/>
            <a:ext cx="5217354" cy="3771538"/>
          </a:xfrm>
          <a:prstGeom prst="rect">
            <a:avLst/>
          </a:prstGeom>
        </p:spPr>
      </p:pic>
      <p:pic>
        <p:nvPicPr>
          <p:cNvPr id="8" name="Picture 7" descr="An illustrated map of Britain showing, Northumbria, Mercia, East Anglia, Essex, Wessex, Sussex and Kent. ">
            <a:extLst>
              <a:ext uri="{FF2B5EF4-FFF2-40B4-BE49-F238E27FC236}">
                <a16:creationId xmlns:a16="http://schemas.microsoft.com/office/drawing/2014/main" id="{7321E94C-2263-AD38-F49B-2EACF15F6B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430457">
            <a:off x="7747694" y="116450"/>
            <a:ext cx="4269841" cy="5747415"/>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91440"/>
            <a:ext cx="1656079" cy="1431118"/>
          </a:xfrm>
          <a:prstGeom prst="rect">
            <a:avLst/>
          </a:prstGeom>
        </p:spPr>
      </p:pic>
      <p:sp>
        <p:nvSpPr>
          <p:cNvPr id="5" name="TextBox 4">
            <a:extLst>
              <a:ext uri="{FF2B5EF4-FFF2-40B4-BE49-F238E27FC236}">
                <a16:creationId xmlns:a16="http://schemas.microsoft.com/office/drawing/2014/main" id="{391CC1C2-E5C0-2F94-E7AD-791DB4516F80}"/>
              </a:ext>
            </a:extLst>
          </p:cNvPr>
          <p:cNvSpPr txBox="1"/>
          <p:nvPr/>
        </p:nvSpPr>
        <p:spPr>
          <a:xfrm>
            <a:off x="8068959" y="5686592"/>
            <a:ext cx="376578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Huddersfield would have been in the kingdom of Northumbria.</a:t>
            </a:r>
          </a:p>
        </p:txBody>
      </p:sp>
    </p:spTree>
    <p:extLst>
      <p:ext uri="{BB962C8B-B14F-4D97-AF65-F5344CB8AC3E}">
        <p14:creationId xmlns:p14="http://schemas.microsoft.com/office/powerpoint/2010/main" val="411420759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9" fill="hold" nodeType="after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500"/>
                                </p:stCondLst>
                                <p:childTnLst>
                                  <p:par>
                                    <p:cTn id="26" presetID="2" presetClass="entr" presetSubtype="3" fill="hold" nodeType="afterEffect" p14:presetBounceEnd="5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9"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E36F67E-E40B-BD1F-1C4E-584062F319E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Barren Land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Barren Land</a:t>
            </a:r>
          </a:p>
        </p:txBody>
      </p:sp>
      <p:sp>
        <p:nvSpPr>
          <p:cNvPr id="2" name="TextBox 1">
            <a:extLst>
              <a:ext uri="{FF2B5EF4-FFF2-40B4-BE49-F238E27FC236}">
                <a16:creationId xmlns:a16="http://schemas.microsoft.com/office/drawing/2014/main" id="{5A10EF70-B6D2-AF06-E4F9-5677E90072A3}"/>
              </a:ext>
            </a:extLst>
          </p:cNvPr>
          <p:cNvSpPr txBox="1"/>
          <p:nvPr/>
        </p:nvSpPr>
        <p:spPr>
          <a:xfrm>
            <a:off x="494268" y="1476917"/>
            <a:ext cx="991973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is unclear how far the Anglo-Saxons impacted the area in and around Huddersfield as little archaeological evidence has been found.</a:t>
            </a:r>
          </a:p>
        </p:txBody>
      </p:sp>
      <p:sp>
        <p:nvSpPr>
          <p:cNvPr id="3" name="TextBox 2">
            <a:extLst>
              <a:ext uri="{FF2B5EF4-FFF2-40B4-BE49-F238E27FC236}">
                <a16:creationId xmlns:a16="http://schemas.microsoft.com/office/drawing/2014/main" id="{A1313AF3-CFB7-4298-0425-B393D94AFC7E}"/>
              </a:ext>
            </a:extLst>
          </p:cNvPr>
          <p:cNvSpPr txBox="1"/>
          <p:nvPr/>
        </p:nvSpPr>
        <p:spPr>
          <a:xfrm>
            <a:off x="494268" y="2468950"/>
            <a:ext cx="882245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We do know that after the departure of the Romans the north was left to protect itself. </a:t>
            </a:r>
          </a:p>
        </p:txBody>
      </p:sp>
      <p:pic>
        <p:nvPicPr>
          <p:cNvPr id="10" name="Picture 9" descr="A colour illustration of a shield and sword. ">
            <a:extLst>
              <a:ext uri="{FF2B5EF4-FFF2-40B4-BE49-F238E27FC236}">
                <a16:creationId xmlns:a16="http://schemas.microsoft.com/office/drawing/2014/main" id="{FEA6EE16-CD54-B368-9245-0350196ABA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388642">
            <a:off x="121920" y="2710741"/>
            <a:ext cx="3159760" cy="3900150"/>
          </a:xfrm>
          <a:prstGeom prst="rect">
            <a:avLst/>
          </a:prstGeom>
        </p:spPr>
      </p:pic>
      <p:sp>
        <p:nvSpPr>
          <p:cNvPr id="4" name="TextBox 3">
            <a:extLst>
              <a:ext uri="{FF2B5EF4-FFF2-40B4-BE49-F238E27FC236}">
                <a16:creationId xmlns:a16="http://schemas.microsoft.com/office/drawing/2014/main" id="{AA7E0034-D59B-7B6B-C43A-201DC9DF28BC}"/>
              </a:ext>
            </a:extLst>
          </p:cNvPr>
          <p:cNvSpPr txBox="1"/>
          <p:nvPr/>
        </p:nvSpPr>
        <p:spPr>
          <a:xfrm>
            <a:off x="2742211" y="3460983"/>
            <a:ext cx="689962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Raids from barbarians and small tribes would have made </a:t>
            </a:r>
          </a:p>
          <a:p>
            <a:pPr>
              <a:lnSpc>
                <a:spcPct val="150000"/>
              </a:lnSpc>
            </a:pPr>
            <a:r>
              <a:rPr lang="en-GB" sz="1500" dirty="0">
                <a:latin typeface="Linkpen 17a Print" panose="03050602060000000000" pitchFamily="66" charset="77"/>
              </a:rPr>
              <a:t> life difficult here and for most of the north.</a:t>
            </a:r>
          </a:p>
        </p:txBody>
      </p:sp>
      <p:sp>
        <p:nvSpPr>
          <p:cNvPr id="5" name="TextBox 4">
            <a:extLst>
              <a:ext uri="{FF2B5EF4-FFF2-40B4-BE49-F238E27FC236}">
                <a16:creationId xmlns:a16="http://schemas.microsoft.com/office/drawing/2014/main" id="{B3CB0267-38DD-0E08-EF96-D4AF8CAA80F1}"/>
              </a:ext>
            </a:extLst>
          </p:cNvPr>
          <p:cNvSpPr txBox="1"/>
          <p:nvPr/>
        </p:nvSpPr>
        <p:spPr>
          <a:xfrm>
            <a:off x="2997201" y="4455952"/>
            <a:ext cx="7233919"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As a result, the number of people living in the area reduced.</a:t>
            </a:r>
          </a:p>
        </p:txBody>
      </p:sp>
      <p:sp>
        <p:nvSpPr>
          <p:cNvPr id="6" name="TextBox 5">
            <a:extLst>
              <a:ext uri="{FF2B5EF4-FFF2-40B4-BE49-F238E27FC236}">
                <a16:creationId xmlns:a16="http://schemas.microsoft.com/office/drawing/2014/main" id="{866ABDE2-E433-1284-7C74-DB2B24BD9575}"/>
              </a:ext>
            </a:extLst>
          </p:cNvPr>
          <p:cNvSpPr txBox="1"/>
          <p:nvPr/>
        </p:nvSpPr>
        <p:spPr>
          <a:xfrm>
            <a:off x="2742210" y="5081589"/>
            <a:ext cx="7233919"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  Any invaders that did arrive to live in the area, most likely </a:t>
            </a:r>
          </a:p>
          <a:p>
            <a:pPr>
              <a:lnSpc>
                <a:spcPct val="150000"/>
              </a:lnSpc>
            </a:pPr>
            <a:r>
              <a:rPr lang="en-GB" sz="1500" dirty="0">
                <a:latin typeface="Linkpen 17a Print" panose="03050602060000000000" pitchFamily="66" charset="77"/>
              </a:rPr>
              <a:t> lived in farms close to the river crossings and some may have inhabited old structures left behind by the Romans.</a:t>
            </a:r>
          </a:p>
        </p:txBody>
      </p:sp>
      <p:pic>
        <p:nvPicPr>
          <p:cNvPr id="9" name="Picture 8" descr="A colour illustration of a barbarian wearing armour and a helmet, carrying an axe. ">
            <a:extLst>
              <a:ext uri="{FF2B5EF4-FFF2-40B4-BE49-F238E27FC236}">
                <a16:creationId xmlns:a16="http://schemas.microsoft.com/office/drawing/2014/main" id="{F9D7FD02-398C-9D08-5308-D2A9E71C88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89106" flipH="1">
            <a:off x="9764872" y="1574535"/>
            <a:ext cx="2353755" cy="5284847"/>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428231932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8" fill="hold" nodeType="after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2" fill="hold" nodeType="withEffect" p14:presetBounceEnd="50000">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50000">
                                          <p:cBhvr additive="base">
                                            <p:cTn id="30"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2"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88BC558-91E7-7F11-8F28-834F2DF5C4F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err="1"/>
              <a:t>Ilbert</a:t>
            </a:r>
            <a:r>
              <a:rPr lang="en-US" dirty="0"/>
              <a:t> De Lacy</a:t>
            </a:r>
          </a:p>
        </p:txBody>
      </p:sp>
      <p:sp>
        <p:nvSpPr>
          <p:cNvPr id="12" name="Title 1">
            <a:extLst>
              <a:ext uri="{FF2B5EF4-FFF2-40B4-BE49-F238E27FC236}">
                <a16:creationId xmlns:a16="http://schemas.microsoft.com/office/drawing/2014/main" id="{766E1BC0-8486-F47B-8E72-461768CAB268}"/>
              </a:ext>
            </a:extLst>
          </p:cNvPr>
          <p:cNvSpPr txBox="1">
            <a:spLocks/>
          </p:cNvSpPr>
          <p:nvPr/>
        </p:nvSpPr>
        <p:spPr>
          <a:xfrm>
            <a:off x="565388" y="57267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err="1">
                <a:ln w="12700">
                  <a:noFill/>
                </a:ln>
                <a:latin typeface="Superclarendon Rg" panose="02060605060000020003" pitchFamily="18" charset="77"/>
              </a:rPr>
              <a:t>Ilbert</a:t>
            </a:r>
            <a:r>
              <a:rPr lang="en-GB" sz="5400" dirty="0">
                <a:ln w="12700">
                  <a:noFill/>
                </a:ln>
                <a:latin typeface="Superclarendon Rg" panose="02060605060000020003" pitchFamily="18" charset="77"/>
              </a:rPr>
              <a:t> de Lacy</a:t>
            </a:r>
          </a:p>
        </p:txBody>
      </p:sp>
      <p:sp>
        <p:nvSpPr>
          <p:cNvPr id="2" name="TextBox 1">
            <a:extLst>
              <a:ext uri="{FF2B5EF4-FFF2-40B4-BE49-F238E27FC236}">
                <a16:creationId xmlns:a16="http://schemas.microsoft.com/office/drawing/2014/main" id="{DAB80C64-BD7B-E58F-9464-F4C6C962FED1}"/>
              </a:ext>
            </a:extLst>
          </p:cNvPr>
          <p:cNvSpPr txBox="1"/>
          <p:nvPr/>
        </p:nvSpPr>
        <p:spPr>
          <a:xfrm>
            <a:off x="565388" y="1472006"/>
            <a:ext cx="8822451"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 the arrival of the Normans in 1066, Britain changed yet again. </a:t>
            </a:r>
          </a:p>
        </p:txBody>
      </p:sp>
      <p:sp>
        <p:nvSpPr>
          <p:cNvPr id="3" name="TextBox 2">
            <a:extLst>
              <a:ext uri="{FF2B5EF4-FFF2-40B4-BE49-F238E27FC236}">
                <a16:creationId xmlns:a16="http://schemas.microsoft.com/office/drawing/2014/main" id="{C2AB78A9-8294-9A35-F692-1DF64F3F6868}"/>
              </a:ext>
            </a:extLst>
          </p:cNvPr>
          <p:cNvSpPr txBox="1"/>
          <p:nvPr/>
        </p:nvSpPr>
        <p:spPr>
          <a:xfrm>
            <a:off x="565388" y="2208507"/>
            <a:ext cx="882245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Anglo-Saxon and Viking era came to an end. The Normans took control over the country and Huddersfield was under the control of a new king of England – William the Conqueror. </a:t>
            </a:r>
          </a:p>
        </p:txBody>
      </p:sp>
      <p:sp>
        <p:nvSpPr>
          <p:cNvPr id="4" name="TextBox 3">
            <a:extLst>
              <a:ext uri="{FF2B5EF4-FFF2-40B4-BE49-F238E27FC236}">
                <a16:creationId xmlns:a16="http://schemas.microsoft.com/office/drawing/2014/main" id="{23AB1793-3C8A-4E6E-C571-1BF124F7ABC5}"/>
              </a:ext>
            </a:extLst>
          </p:cNvPr>
          <p:cNvSpPr txBox="1"/>
          <p:nvPr/>
        </p:nvSpPr>
        <p:spPr>
          <a:xfrm>
            <a:off x="565388" y="3683672"/>
            <a:ext cx="882245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brought huge changes to land ownership. A man named </a:t>
            </a:r>
          </a:p>
          <a:p>
            <a:pPr>
              <a:lnSpc>
                <a:spcPct val="150000"/>
              </a:lnSpc>
            </a:pPr>
            <a:r>
              <a:rPr lang="en-GB" sz="1600" dirty="0" err="1">
                <a:latin typeface="Linkpen 17a Print" panose="03050602060000000000" pitchFamily="66" charset="77"/>
              </a:rPr>
              <a:t>Ilbert</a:t>
            </a:r>
            <a:r>
              <a:rPr lang="en-GB" sz="1600" dirty="0">
                <a:latin typeface="Linkpen 17a Print" panose="03050602060000000000" pitchFamily="66" charset="77"/>
              </a:rPr>
              <a:t> de Lacy became Lord of the Manor of Huddersfield. </a:t>
            </a:r>
          </a:p>
        </p:txBody>
      </p:sp>
      <p:sp>
        <p:nvSpPr>
          <p:cNvPr id="5" name="TextBox 4">
            <a:extLst>
              <a:ext uri="{FF2B5EF4-FFF2-40B4-BE49-F238E27FC236}">
                <a16:creationId xmlns:a16="http://schemas.microsoft.com/office/drawing/2014/main" id="{C92ACFE1-702E-F8E3-F206-894AAEE60793}"/>
              </a:ext>
            </a:extLst>
          </p:cNvPr>
          <p:cNvSpPr txBox="1"/>
          <p:nvPr/>
        </p:nvSpPr>
        <p:spPr>
          <a:xfrm>
            <a:off x="565389" y="4789505"/>
            <a:ext cx="855829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De Lacy had travelled to England with William and fought by his side during the Battle of Hastings – playing an important role in the death of King Harald.</a:t>
            </a:r>
          </a:p>
        </p:txBody>
      </p:sp>
      <p:pic>
        <p:nvPicPr>
          <p:cNvPr id="8" name="Picture 7" descr="A colour illustration of a Norman solider, wearing armour, a helmet and carrying a sword and large shield. ">
            <a:extLst>
              <a:ext uri="{FF2B5EF4-FFF2-40B4-BE49-F238E27FC236}">
                <a16:creationId xmlns:a16="http://schemas.microsoft.com/office/drawing/2014/main" id="{33E48AD4-C8A7-756C-99EF-6398C2EA49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10320" y="575581"/>
            <a:ext cx="3088935" cy="6282419"/>
          </a:xfrm>
          <a:prstGeom prst="rect">
            <a:avLst/>
          </a:prstGeom>
        </p:spPr>
      </p:pic>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163911127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2" presetClass="entr" presetSubtype="2" fill="hold" nodeType="withEffect" p14:presetBounceEnd="50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50000">
                                          <p:cBhvr additive="base">
                                            <p:cTn id="26"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2" presetClass="entr" presetSubtype="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ED654237-B40F-1816-2EC2-C59D6EBAA3E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err="1"/>
              <a:t>Ilbert</a:t>
            </a:r>
            <a:r>
              <a:rPr lang="en-US" dirty="0"/>
              <a:t> De Lacy Part 2</a:t>
            </a:r>
          </a:p>
        </p:txBody>
      </p:sp>
      <p:sp>
        <p:nvSpPr>
          <p:cNvPr id="8" name="Title 1">
            <a:extLst>
              <a:ext uri="{FF2B5EF4-FFF2-40B4-BE49-F238E27FC236}">
                <a16:creationId xmlns:a16="http://schemas.microsoft.com/office/drawing/2014/main" id="{F778087E-F5A6-F68C-B694-9361C2279CCF}"/>
              </a:ext>
            </a:extLst>
          </p:cNvPr>
          <p:cNvSpPr txBox="1">
            <a:spLocks/>
          </p:cNvSpPr>
          <p:nvPr/>
        </p:nvSpPr>
        <p:spPr>
          <a:xfrm>
            <a:off x="565388" y="572677"/>
            <a:ext cx="598052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err="1">
                <a:ln w="12700">
                  <a:noFill/>
                </a:ln>
                <a:latin typeface="Superclarendon Rg" panose="02060605060000020003" pitchFamily="18" charset="77"/>
              </a:rPr>
              <a:t>Ilbert</a:t>
            </a:r>
            <a:r>
              <a:rPr lang="en-GB" sz="5400" dirty="0">
                <a:ln w="12700">
                  <a:noFill/>
                </a:ln>
                <a:latin typeface="Superclarendon Rg" panose="02060605060000020003" pitchFamily="18" charset="77"/>
              </a:rPr>
              <a:t> de Lacy</a:t>
            </a:r>
          </a:p>
        </p:txBody>
      </p:sp>
      <p:pic>
        <p:nvPicPr>
          <p:cNvPr id="10" name="Picture 9" descr="An illustrated diagram of the small Motte and Bailey castle on the hill in Almondbury. ">
            <a:extLst>
              <a:ext uri="{FF2B5EF4-FFF2-40B4-BE49-F238E27FC236}">
                <a16:creationId xmlns:a16="http://schemas.microsoft.com/office/drawing/2014/main" id="{48F3752F-367B-1672-0CF6-7A8A1308C1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3350" y="1266564"/>
            <a:ext cx="6448935" cy="4346883"/>
          </a:xfrm>
          <a:prstGeom prst="rect">
            <a:avLst/>
          </a:prstGeom>
        </p:spPr>
      </p:pic>
      <p:sp>
        <p:nvSpPr>
          <p:cNvPr id="2" name="TextBox 1">
            <a:extLst>
              <a:ext uri="{FF2B5EF4-FFF2-40B4-BE49-F238E27FC236}">
                <a16:creationId xmlns:a16="http://schemas.microsoft.com/office/drawing/2014/main" id="{43EC4457-77DB-5E52-ABD7-7678AFB4986E}"/>
              </a:ext>
            </a:extLst>
          </p:cNvPr>
          <p:cNvSpPr txBox="1"/>
          <p:nvPr/>
        </p:nvSpPr>
        <p:spPr>
          <a:xfrm>
            <a:off x="6762286" y="613317"/>
            <a:ext cx="5071140" cy="153144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1140, the de Lacy family had built a small motte and bailey castle on the  hill in </a:t>
            </a:r>
            <a:r>
              <a:rPr lang="en-GB" sz="1600" dirty="0" err="1">
                <a:latin typeface="Linkpen 17a Print" panose="03050602060000000000" pitchFamily="66" charset="77"/>
              </a:rPr>
              <a:t>Almondbury</a:t>
            </a:r>
            <a:r>
              <a:rPr lang="en-GB" sz="1600" dirty="0">
                <a:latin typeface="Linkpen 17a Print" panose="03050602060000000000" pitchFamily="66" charset="77"/>
              </a:rPr>
              <a:t>. Its location was the same hill (Castle Hill) where the iron age settlement used to exist.</a:t>
            </a:r>
          </a:p>
        </p:txBody>
      </p:sp>
      <p:sp>
        <p:nvSpPr>
          <p:cNvPr id="3" name="TextBox 2">
            <a:extLst>
              <a:ext uri="{FF2B5EF4-FFF2-40B4-BE49-F238E27FC236}">
                <a16:creationId xmlns:a16="http://schemas.microsoft.com/office/drawing/2014/main" id="{783D881B-824A-7BF0-BA70-B7039325627D}"/>
              </a:ext>
            </a:extLst>
          </p:cNvPr>
          <p:cNvSpPr txBox="1"/>
          <p:nvPr/>
        </p:nvSpPr>
        <p:spPr>
          <a:xfrm>
            <a:off x="6762286" y="2757643"/>
            <a:ext cx="507114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castle remained occupied until 1260, with evidence, such as the hawk bell, suggesting it was used by the de Lacy family as a hunting lodge.</a:t>
            </a:r>
          </a:p>
        </p:txBody>
      </p:sp>
      <p:grpSp>
        <p:nvGrpSpPr>
          <p:cNvPr id="6" name="Group 5" descr="A close up of a metal object.">
            <a:extLst>
              <a:ext uri="{FF2B5EF4-FFF2-40B4-BE49-F238E27FC236}">
                <a16:creationId xmlns:a16="http://schemas.microsoft.com/office/drawing/2014/main" id="{015D11EE-60A4-BBE2-E3D3-DC702B95109B}"/>
              </a:ext>
            </a:extLst>
          </p:cNvPr>
          <p:cNvGrpSpPr/>
          <p:nvPr/>
        </p:nvGrpSpPr>
        <p:grpSpPr>
          <a:xfrm>
            <a:off x="495834" y="4717055"/>
            <a:ext cx="2601002" cy="1242758"/>
            <a:chOff x="495834" y="4717055"/>
            <a:chExt cx="2601002" cy="1242758"/>
          </a:xfrm>
        </p:grpSpPr>
        <p:pic>
          <p:nvPicPr>
            <p:cNvPr id="7" name="Picture 6" descr="A close up of a metal object.">
              <a:extLst>
                <a:ext uri="{FF2B5EF4-FFF2-40B4-BE49-F238E27FC236}">
                  <a16:creationId xmlns:a16="http://schemas.microsoft.com/office/drawing/2014/main" id="{ED6728E8-D93C-D2BF-899C-A1A174FA0569}"/>
                </a:ext>
              </a:extLst>
            </p:cNvPr>
            <p:cNvPicPr>
              <a:picLocks noChangeAspect="1"/>
            </p:cNvPicPr>
            <p:nvPr/>
          </p:nvPicPr>
          <p:blipFill>
            <a:blip r:embed="rId4"/>
            <a:stretch>
              <a:fillRect/>
            </a:stretch>
          </p:blipFill>
          <p:spPr>
            <a:xfrm rot="5400000">
              <a:off x="1145458" y="4067432"/>
              <a:ext cx="1242757" cy="2542004"/>
            </a:xfrm>
            <a:prstGeom prst="rect">
              <a:avLst/>
            </a:prstGeom>
            <a:ln w="28575">
              <a:solidFill>
                <a:schemeClr val="tx1"/>
              </a:solidFill>
            </a:ln>
          </p:spPr>
        </p:pic>
        <p:sp>
          <p:nvSpPr>
            <p:cNvPr id="9" name="TextBox 8">
              <a:extLst>
                <a:ext uri="{FF2B5EF4-FFF2-40B4-BE49-F238E27FC236}">
                  <a16:creationId xmlns:a16="http://schemas.microsoft.com/office/drawing/2014/main" id="{1D773EAA-502A-A18C-5607-784A6F6DAB12}"/>
                </a:ext>
              </a:extLst>
            </p:cNvPr>
            <p:cNvSpPr txBox="1"/>
            <p:nvPr/>
          </p:nvSpPr>
          <p:spPr>
            <a:xfrm>
              <a:off x="495834" y="5763605"/>
              <a:ext cx="2601002" cy="196208"/>
            </a:xfrm>
            <a:prstGeom prst="rect">
              <a:avLst/>
            </a:prstGeom>
            <a:noFill/>
          </p:spPr>
          <p:txBody>
            <a:bodyPr wrap="square">
              <a:spAutoFit/>
            </a:bodyPr>
            <a:lstStyle/>
            <a:p>
              <a:pPr algn="r">
                <a:lnSpc>
                  <a:spcPct val="150000"/>
                </a:lnSpc>
              </a:pPr>
              <a:r>
                <a:rPr lang="en-GB" sz="600" dirty="0">
                  <a:solidFill>
                    <a:schemeClr val="bg1">
                      <a:lumMod val="85000"/>
                    </a:schemeClr>
                  </a:solidFill>
                  <a:latin typeface="Nunito" panose="02000503000000000000" pitchFamily="2" charset="77"/>
                </a:rPr>
                <a:t>© From the collections of Kirklees Museums and Galleries</a:t>
              </a:r>
            </a:p>
          </p:txBody>
        </p:sp>
      </p:grpSp>
      <p:grpSp>
        <p:nvGrpSpPr>
          <p:cNvPr id="15" name="Group 14" descr="A colour photograph of a rectangular stone well.">
            <a:extLst>
              <a:ext uri="{FF2B5EF4-FFF2-40B4-BE49-F238E27FC236}">
                <a16:creationId xmlns:a16="http://schemas.microsoft.com/office/drawing/2014/main" id="{EA8E4610-7010-27D6-3FD2-D1D0BEFAF701}"/>
              </a:ext>
            </a:extLst>
          </p:cNvPr>
          <p:cNvGrpSpPr/>
          <p:nvPr/>
        </p:nvGrpSpPr>
        <p:grpSpPr>
          <a:xfrm>
            <a:off x="3205021" y="4224211"/>
            <a:ext cx="3572255" cy="2083123"/>
            <a:chOff x="3205021" y="4224211"/>
            <a:chExt cx="3572255" cy="2083123"/>
          </a:xfrm>
        </p:grpSpPr>
        <p:pic>
          <p:nvPicPr>
            <p:cNvPr id="12" name="Picture 11">
              <a:extLst>
                <a:ext uri="{FF2B5EF4-FFF2-40B4-BE49-F238E27FC236}">
                  <a16:creationId xmlns:a16="http://schemas.microsoft.com/office/drawing/2014/main" id="{342AB93F-85B8-E656-A116-B7AF02F57C4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3205021" y="4300369"/>
              <a:ext cx="3340894" cy="2006965"/>
            </a:xfrm>
            <a:prstGeom prst="rect">
              <a:avLst/>
            </a:prstGeom>
            <a:ln w="25400">
              <a:solidFill>
                <a:schemeClr val="tx1"/>
              </a:solidFill>
            </a:ln>
          </p:spPr>
        </p:pic>
        <p:sp>
          <p:nvSpPr>
            <p:cNvPr id="14" name="TextBox 13">
              <a:extLst>
                <a:ext uri="{FF2B5EF4-FFF2-40B4-BE49-F238E27FC236}">
                  <a16:creationId xmlns:a16="http://schemas.microsoft.com/office/drawing/2014/main" id="{4F866F57-82AF-8A26-3365-C7FD9063BDE5}"/>
                </a:ext>
              </a:extLst>
            </p:cNvPr>
            <p:cNvSpPr txBox="1"/>
            <p:nvPr/>
          </p:nvSpPr>
          <p:spPr>
            <a:xfrm>
              <a:off x="5663508" y="4224211"/>
              <a:ext cx="1113768"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panose="02000503000000000000" pitchFamily="2" charset="77"/>
                </a:rPr>
                <a:t>© Public Domain</a:t>
              </a:r>
            </a:p>
          </p:txBody>
        </p:sp>
      </p:grpSp>
      <p:grpSp>
        <p:nvGrpSpPr>
          <p:cNvPr id="16" name="Group 15" descr="A caption that reads, 'A well from this period can be found on the current site'.">
            <a:extLst>
              <a:ext uri="{FF2B5EF4-FFF2-40B4-BE49-F238E27FC236}">
                <a16:creationId xmlns:a16="http://schemas.microsoft.com/office/drawing/2014/main" id="{87C32D15-3D57-6131-3A28-3798493879D1}"/>
              </a:ext>
            </a:extLst>
          </p:cNvPr>
          <p:cNvGrpSpPr/>
          <p:nvPr/>
        </p:nvGrpSpPr>
        <p:grpSpPr>
          <a:xfrm>
            <a:off x="6870439" y="4397554"/>
            <a:ext cx="4993467" cy="792781"/>
            <a:chOff x="6870439" y="4397554"/>
            <a:chExt cx="4993467" cy="792781"/>
          </a:xfrm>
        </p:grpSpPr>
        <p:sp>
          <p:nvSpPr>
            <p:cNvPr id="4" name="TextBox 3">
              <a:extLst>
                <a:ext uri="{FF2B5EF4-FFF2-40B4-BE49-F238E27FC236}">
                  <a16:creationId xmlns:a16="http://schemas.microsoft.com/office/drawing/2014/main" id="{5A13928C-C001-C4B4-B935-90004ECB3BAD}"/>
                </a:ext>
              </a:extLst>
            </p:cNvPr>
            <p:cNvSpPr txBox="1"/>
            <p:nvPr/>
          </p:nvSpPr>
          <p:spPr>
            <a:xfrm>
              <a:off x="7158525" y="4397554"/>
              <a:ext cx="4705381" cy="79278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well from this period can be found on the current site. This well contained several historical finds.</a:t>
              </a:r>
            </a:p>
          </p:txBody>
        </p:sp>
        <p:pic>
          <p:nvPicPr>
            <p:cNvPr id="13" name="Picture 12">
              <a:extLst>
                <a:ext uri="{FF2B5EF4-FFF2-40B4-BE49-F238E27FC236}">
                  <a16:creationId xmlns:a16="http://schemas.microsoft.com/office/drawing/2014/main" id="{CD68F46C-A02C-D78D-308C-9CD002A46AF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6870439" y="4663172"/>
              <a:ext cx="281532" cy="200036"/>
            </a:xfrm>
            <a:prstGeom prst="rect">
              <a:avLst/>
            </a:prstGeom>
          </p:spPr>
        </p:pic>
      </p:grpSp>
      <p:sp>
        <p:nvSpPr>
          <p:cNvPr id="5" name="TextBox 4">
            <a:extLst>
              <a:ext uri="{FF2B5EF4-FFF2-40B4-BE49-F238E27FC236}">
                <a16:creationId xmlns:a16="http://schemas.microsoft.com/office/drawing/2014/main" id="{F962F828-E9BD-9B08-BA6F-33B6DAC66B0D}"/>
              </a:ext>
            </a:extLst>
          </p:cNvPr>
          <p:cNvSpPr txBox="1"/>
          <p:nvPr/>
        </p:nvSpPr>
        <p:spPr>
          <a:xfrm>
            <a:off x="6762285" y="5579358"/>
            <a:ext cx="470538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1300s the castle was demolished.</a:t>
            </a:r>
          </a:p>
        </p:txBody>
      </p:sp>
      <p:pic>
        <p:nvPicPr>
          <p:cNvPr id="11" name="Picture 10">
            <a:extLst>
              <a:ext uri="{FF2B5EF4-FFF2-40B4-BE49-F238E27FC236}">
                <a16:creationId xmlns:a16="http://schemas.microsoft.com/office/drawing/2014/main" id="{2D18BE64-C06C-7F4B-3A7A-6DEB188B93B0}"/>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35920" y="5425440"/>
            <a:ext cx="1656079" cy="1431118"/>
          </a:xfrm>
          <a:prstGeom prst="rect">
            <a:avLst/>
          </a:prstGeom>
        </p:spPr>
      </p:pic>
    </p:spTree>
    <p:extLst>
      <p:ext uri="{BB962C8B-B14F-4D97-AF65-F5344CB8AC3E}">
        <p14:creationId xmlns:p14="http://schemas.microsoft.com/office/powerpoint/2010/main" val="10687187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323</TotalTime>
  <Words>988</Words>
  <Application>Microsoft Office PowerPoint</Application>
  <PresentationFormat>Widescreen</PresentationFormat>
  <Paragraphs>71</Paragraphs>
  <Slides>12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Aptos</vt:lpstr>
      <vt:lpstr>Calibri</vt:lpstr>
      <vt:lpstr>Superclarendon Rg</vt:lpstr>
      <vt:lpstr>Nunito</vt:lpstr>
      <vt:lpstr>Calibri Light</vt:lpstr>
      <vt:lpstr>Linkpen 17a Print</vt:lpstr>
      <vt:lpstr>Arial</vt:lpstr>
      <vt:lpstr>Office Theme</vt:lpstr>
      <vt:lpstr>Invaders In Huddersfield</vt:lpstr>
      <vt:lpstr>The Roman Empire</vt:lpstr>
      <vt:lpstr>Roman Fort</vt:lpstr>
      <vt:lpstr>Excavations</vt:lpstr>
      <vt:lpstr>Life In The Fort</vt:lpstr>
      <vt:lpstr>After The Romans</vt:lpstr>
      <vt:lpstr>A Barren Land</vt:lpstr>
      <vt:lpstr>Ilbert De Lacy</vt:lpstr>
      <vt:lpstr>Ilbert De Lacy Part 2</vt:lpstr>
      <vt:lpstr>King William</vt:lpstr>
      <vt:lpstr>The Domesday Book</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32</cp:revision>
  <dcterms:created xsi:type="dcterms:W3CDTF">2022-12-09T08:02:53Z</dcterms:created>
  <dcterms:modified xsi:type="dcterms:W3CDTF">2024-07-09T07:39:41Z</dcterms:modified>
</cp:coreProperties>
</file>